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05" r:id="rId4"/>
    <p:sldMasterId id="2147483764" r:id="rId5"/>
    <p:sldMasterId id="2147483731" r:id="rId6"/>
    <p:sldMasterId id="2147483835" r:id="rId7"/>
    <p:sldMasterId id="2147483879" r:id="rId8"/>
  </p:sldMasterIdLst>
  <p:notesMasterIdLst>
    <p:notesMasterId r:id="rId29"/>
  </p:notesMasterIdLst>
  <p:handoutMasterIdLst>
    <p:handoutMasterId r:id="rId30"/>
  </p:handoutMasterIdLst>
  <p:sldIdLst>
    <p:sldId id="2147482252" r:id="rId9"/>
    <p:sldId id="2147481983" r:id="rId10"/>
    <p:sldId id="258" r:id="rId11"/>
    <p:sldId id="261" r:id="rId12"/>
    <p:sldId id="2147482275" r:id="rId13"/>
    <p:sldId id="2147482280" r:id="rId14"/>
    <p:sldId id="2147482302" r:id="rId15"/>
    <p:sldId id="2147482310" r:id="rId16"/>
    <p:sldId id="2147482284" r:id="rId17"/>
    <p:sldId id="2147482307" r:id="rId18"/>
    <p:sldId id="2147482292" r:id="rId19"/>
    <p:sldId id="2147482293" r:id="rId20"/>
    <p:sldId id="2147482306" r:id="rId21"/>
    <p:sldId id="2147482305" r:id="rId22"/>
    <p:sldId id="2147482304" r:id="rId23"/>
    <p:sldId id="2147482308" r:id="rId24"/>
    <p:sldId id="2147482283" r:id="rId25"/>
    <p:sldId id="2147482309" r:id="rId26"/>
    <p:sldId id="2147482211" r:id="rId27"/>
    <p:sldId id="2147482277" r:id="rId28"/>
  </p:sldIdLst>
  <p:sldSz cx="12192000" cy="6858000"/>
  <p:notesSz cx="7315200" cy="9601200"/>
  <p:embeddedFontLst>
    <p:embeddedFont>
      <p:font typeface="Bookman Old Style" panose="02050604050505020204" pitchFamily="18" charset="0"/>
      <p:regular r:id="rId31"/>
      <p:bold r:id="rId32"/>
      <p:italic r:id="rId33"/>
      <p:boldItalic r:id="rId34"/>
    </p:embeddedFont>
    <p:embeddedFont>
      <p:font typeface="Pfizer Diatype" panose="020B0604020202020204" charset="0"/>
      <p:regular r:id="rId35"/>
      <p:bold r:id="rId36"/>
      <p:italic r:id="rId37"/>
      <p:boldItalic r:id="rId38"/>
    </p:embeddedFont>
    <p:embeddedFont>
      <p:font typeface="Pfizer Diatype Office" panose="020B0604020202020204" charset="0"/>
      <p:regular r:id="rId39"/>
      <p:bold r:id="rId40"/>
      <p:italic r:id="rId41"/>
      <p:boldItalic r:id="rId42"/>
    </p:embeddedFont>
    <p:embeddedFont>
      <p:font typeface="Pfizer Tomorrow" panose="020B0604020202020204" charset="0"/>
      <p:regular r:id="rId43"/>
      <p:bold r:id="rId44"/>
      <p:italic r:id="rId45"/>
      <p:boldItalic r:id="rId46"/>
    </p:embeddedFont>
    <p:embeddedFont>
      <p:font typeface="Rockwell" panose="02060603020205020403" pitchFamily="18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22852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520" algn="l" defTabSz="22852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041" algn="l" defTabSz="22852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560" algn="l" defTabSz="22852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080" algn="l" defTabSz="22852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2599" algn="l" defTabSz="22852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120" algn="l" defTabSz="22852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599640" algn="l" defTabSz="22852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160" algn="l" defTabSz="22852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F72C23EE-43C9-1D44-B4C8-B02181F739C5}">
          <p14:sldIdLst>
            <p14:sldId id="2147482252"/>
            <p14:sldId id="2147481983"/>
            <p14:sldId id="258"/>
            <p14:sldId id="261"/>
            <p14:sldId id="2147482275"/>
            <p14:sldId id="2147482280"/>
            <p14:sldId id="2147482302"/>
            <p14:sldId id="2147482310"/>
            <p14:sldId id="2147482284"/>
            <p14:sldId id="2147482307"/>
            <p14:sldId id="2147482292"/>
            <p14:sldId id="2147482293"/>
            <p14:sldId id="2147482306"/>
            <p14:sldId id="2147482305"/>
            <p14:sldId id="2147482304"/>
            <p14:sldId id="2147482308"/>
            <p14:sldId id="2147482283"/>
            <p14:sldId id="2147482309"/>
          </p14:sldIdLst>
        </p14:section>
        <p14:section name="Model Presentation" id="{1255BB66-74BE-3141-B1E9-C107AD5D769B}">
          <p14:sldIdLst>
            <p14:sldId id="2147482211"/>
            <p14:sldId id="2147482277"/>
          </p14:sldIdLst>
        </p14:section>
        <p14:section name="Templates_Presentation Title" id="{9B174A07-592C-A741-B83B-4595E380CC90}">
          <p14:sldIdLst/>
        </p14:section>
        <p14:section name="Templates_Section Dividers" id="{5FE9DCF9-827E-0740-9BC0-A230608FB510}">
          <p14:sldIdLst/>
        </p14:section>
        <p14:section name="Templates_Agenda" id="{9B7215FC-4860-BA4F-80C7-CFD568CFB621}">
          <p14:sldIdLst/>
        </p14:section>
        <p14:section name="Templates_Quotes" id="{5E1435EE-A995-2243-9CCF-E40A583186A7}">
          <p14:sldIdLst/>
        </p14:section>
        <p14:section name="Templates_Text" id="{FDCAA72F-8034-4544-AA6F-FE5BEF9509B3}">
          <p14:sldIdLst/>
        </p14:section>
        <p14:section name="Templates_Text &amp; Image" id="{79EEFB9B-D927-DE4C-A558-1A6FA800C615}">
          <p14:sldIdLst/>
        </p14:section>
        <p14:section name="Templates_Charts and Overviews" id="{A41976FC-D827-6147-83BE-C64A7CF3F114}">
          <p14:sldIdLst/>
        </p14:section>
        <p14:section name="Templates_Blank" id="{CFFEDE31-C85F-F04B-A856-BA916058303D}">
          <p14:sldIdLst/>
        </p14:section>
        <p14:section name="Templates_Thank You" id="{9308B28C-3058-D747-A1C8-13DEB373EB61}">
          <p14:sldIdLst/>
        </p14:section>
        <p14:section name="Resources" id="{AB49B3C5-6355-F041-B595-52C275939B80}">
          <p14:sldIdLst/>
        </p14:section>
        <p14:section name="Resources_Deck Design Guide" id="{12E72803-6B06-6D4B-9E77-2D073E94A039}">
          <p14:sldIdLst/>
        </p14:section>
        <p14:section name="Resources_Logos" id="{C4ED947C-C54A-104B-987E-F0237BAD4811}">
          <p14:sldIdLst/>
        </p14:section>
        <p14:section name="Resources_Background Images" id="{80FEAE45-98CF-D643-B681-8C6B7338986C}">
          <p14:sldIdLst/>
        </p14:section>
        <p14:section name="Deck Lockups (Logos + Legal)" id="{B67AAD1E-9983-2246-87C2-76B871CB49D8}">
          <p14:sldIdLst/>
        </p14:section>
        <p14:section name="Resources_Icon Library" id="{1A615991-8D2B-B54E-9EA5-02A43865EEE9}">
          <p14:sldIdLst/>
        </p14:section>
        <p14:section name="Resources_Photo Library" id="{8DC4436E-5615-7D42-9CF5-D54064349E60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73BE28-8D19-F2FE-088D-6A4540B1309E}" name="Ariel Wakasa Gonzalez" initials="AW" userId="S::ariwakas@publicisgroupe.net::3c873ce8-fe15-42dd-abd1-2e919fcc12d3" providerId="AD"/>
  <p188:author id="{1CE01740-2ADB-2B03-9766-DB977A3F8064}" name="Nicolas Palacio" initials="" userId="S::nictruji@publicisgroupe.net::6b9c81d5-eefc-4f77-94c0-9794592403f1" providerId="AD"/>
  <p188:author id="{186C9C92-2E87-B9DD-9740-78D5A8E7E5C0}" name="Lora Lukin" initials="" userId="S::lorlukin@publicisgroupe.net::0bfd6fb1-7171-4261-ade9-d004004e160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9"/>
    <a:srgbClr val="E8F2FF"/>
    <a:srgbClr val="FFFFFF"/>
    <a:srgbClr val="12B000"/>
    <a:srgbClr val="FF3241"/>
    <a:srgbClr val="E0F5FF"/>
    <a:srgbClr val="AEE4FF"/>
    <a:srgbClr val="E3ECFC"/>
    <a:srgbClr val="AD8BFF"/>
    <a:srgbClr val="1899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9.fntdata"/><Relationship Id="rId21" Type="http://schemas.openxmlformats.org/officeDocument/2006/relationships/slide" Target="slides/slide13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2.xml"/><Relationship Id="rId41" Type="http://schemas.openxmlformats.org/officeDocument/2006/relationships/font" Target="fonts/font11.fntdata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font" Target="fonts/font6.fntdata"/><Relationship Id="rId49" Type="http://schemas.openxmlformats.org/officeDocument/2006/relationships/font" Target="fonts/font1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ak Ftouhi" userId="02dcba4d-075b-47fe-812b-121998ea08e8" providerId="ADAL" clId="{32921011-75F5-4BEF-8F19-96E123F1E8A3}"/>
    <pc:docChg chg="modSld">
      <pc:chgData name="Malak Ftouhi" userId="02dcba4d-075b-47fe-812b-121998ea08e8" providerId="ADAL" clId="{32921011-75F5-4BEF-8F19-96E123F1E8A3}" dt="2026-10-21T09:40:33.261" v="6" actId="20577"/>
      <pc:docMkLst>
        <pc:docMk/>
      </pc:docMkLst>
      <pc:sldChg chg="modSp mod">
        <pc:chgData name="Malak Ftouhi" userId="02dcba4d-075b-47fe-812b-121998ea08e8" providerId="ADAL" clId="{32921011-75F5-4BEF-8F19-96E123F1E8A3}" dt="2026-10-21T09:40:33.261" v="6" actId="20577"/>
        <pc:sldMkLst>
          <pc:docMk/>
          <pc:sldMk cId="1356111593" sldId="2147482252"/>
        </pc:sldMkLst>
        <pc:spChg chg="mod">
          <ac:chgData name="Malak Ftouhi" userId="02dcba4d-075b-47fe-812b-121998ea08e8" providerId="ADAL" clId="{32921011-75F5-4BEF-8F19-96E123F1E8A3}" dt="2026-10-21T09:40:33.261" v="6" actId="20577"/>
          <ac:spMkLst>
            <pc:docMk/>
            <pc:sldMk cId="1356111593" sldId="2147482252"/>
            <ac:spMk id="3" creationId="{0FE822C1-6877-5019-2D53-B3657FC09A01}"/>
          </ac:spMkLst>
        </pc:spChg>
      </pc:sldChg>
    </pc:docChg>
  </pc:docChgLst>
  <pc:docChgLst>
    <pc:chgData name="Marija Martini" userId="8fa4e147-3326-4902-aaa1-b6ba9b12717e" providerId="ADAL" clId="{F65A4294-42E5-462F-BE28-D055B8FFD701}"/>
    <pc:docChg chg="custSel modSld">
      <pc:chgData name="Marija Martini" userId="8fa4e147-3326-4902-aaa1-b6ba9b12717e" providerId="ADAL" clId="{F65A4294-42E5-462F-BE28-D055B8FFD701}" dt="2026-10-20T06:46:12.032" v="17" actId="478"/>
      <pc:docMkLst>
        <pc:docMk/>
      </pc:docMkLst>
      <pc:sldChg chg="addSp delSp modSp mod">
        <pc:chgData name="Marija Martini" userId="8fa4e147-3326-4902-aaa1-b6ba9b12717e" providerId="ADAL" clId="{F65A4294-42E5-462F-BE28-D055B8FFD701}" dt="2026-10-20T06:46:12.032" v="17" actId="478"/>
        <pc:sldMkLst>
          <pc:docMk/>
          <pc:sldMk cId="1356111593" sldId="2147482252"/>
        </pc:sldMkLst>
        <pc:spChg chg="mod">
          <ac:chgData name="Marija Martini" userId="8fa4e147-3326-4902-aaa1-b6ba9b12717e" providerId="ADAL" clId="{F65A4294-42E5-462F-BE28-D055B8FFD701}" dt="2026-10-20T06:46:08.997" v="16" actId="20577"/>
          <ac:spMkLst>
            <pc:docMk/>
            <pc:sldMk cId="1356111593" sldId="2147482252"/>
            <ac:spMk id="3" creationId="{0FE822C1-6877-5019-2D53-B3657FC09A01}"/>
          </ac:spMkLst>
        </pc:spChg>
        <pc:spChg chg="del">
          <ac:chgData name="Marija Martini" userId="8fa4e147-3326-4902-aaa1-b6ba9b12717e" providerId="ADAL" clId="{F65A4294-42E5-462F-BE28-D055B8FFD701}" dt="2026-10-20T06:46:12.032" v="17" actId="478"/>
          <ac:spMkLst>
            <pc:docMk/>
            <pc:sldMk cId="1356111593" sldId="2147482252"/>
            <ac:spMk id="4" creationId="{CAA39F26-B4B0-AFDE-EBD9-FDDF94CA2B23}"/>
          </ac:spMkLst>
        </pc:spChg>
        <pc:spChg chg="add mod">
          <ac:chgData name="Marija Martini" userId="8fa4e147-3326-4902-aaa1-b6ba9b12717e" providerId="ADAL" clId="{F65A4294-42E5-462F-BE28-D055B8FFD701}" dt="2026-10-20T06:46:12.032" v="17" actId="478"/>
          <ac:spMkLst>
            <pc:docMk/>
            <pc:sldMk cId="1356111593" sldId="2147482252"/>
            <ac:spMk id="6" creationId="{DE85B76B-064C-0DD1-4A00-1B8D96604C5F}"/>
          </ac:spMkLst>
        </pc:spChg>
      </pc:sldChg>
    </pc:docChg>
  </pc:docChgLst>
  <pc:docChgLst>
    <pc:chgData name="McClendon, Christopher Lee" userId="6a899d53-1cbd-4419-be5c-27617cca21c5" providerId="ADAL" clId="{1A3A8E89-61FD-4917-992D-07710AE0A903}"/>
    <pc:docChg chg="modSld">
      <pc:chgData name="McClendon, Christopher Lee" userId="6a899d53-1cbd-4419-be5c-27617cca21c5" providerId="ADAL" clId="{1A3A8E89-61FD-4917-992D-07710AE0A903}" dt="2026-10-19T15:09:14.671" v="8" actId="167"/>
      <pc:docMkLst>
        <pc:docMk/>
      </pc:docMkLst>
      <pc:sldChg chg="modSp mod">
        <pc:chgData name="McClendon, Christopher Lee" userId="6a899d53-1cbd-4419-be5c-27617cca21c5" providerId="ADAL" clId="{1A3A8E89-61FD-4917-992D-07710AE0A903}" dt="2026-10-19T15:09:14.671" v="8" actId="167"/>
        <pc:sldMkLst>
          <pc:docMk/>
          <pc:sldMk cId="3188133376" sldId="2147482308"/>
        </pc:sldMkLst>
        <pc:spChg chg="mod">
          <ac:chgData name="McClendon, Christopher Lee" userId="6a899d53-1cbd-4419-be5c-27617cca21c5" providerId="ADAL" clId="{1A3A8E89-61FD-4917-992D-07710AE0A903}" dt="2026-10-19T15:08:45.179" v="7" actId="113"/>
          <ac:spMkLst>
            <pc:docMk/>
            <pc:sldMk cId="3188133376" sldId="2147482308"/>
            <ac:spMk id="59" creationId="{912CEE9F-50D6-FA32-9140-2DCA6BF8ECA0}"/>
          </ac:spMkLst>
        </pc:spChg>
        <pc:picChg chg="ord">
          <ac:chgData name="McClendon, Christopher Lee" userId="6a899d53-1cbd-4419-be5c-27617cca21c5" providerId="ADAL" clId="{1A3A8E89-61FD-4917-992D-07710AE0A903}" dt="2026-10-19T15:09:14.671" v="8" actId="167"/>
          <ac:picMkLst>
            <pc:docMk/>
            <pc:sldMk cId="3188133376" sldId="2147482308"/>
            <ac:picMk id="32" creationId="{7606BB03-E437-F6D8-334E-225B26C760E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B8A7A58-B22F-848E-3A39-5E25D9D926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7B972-3394-ACBB-6796-2CD242A252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571B46D-1B50-A747-BB0A-9D968E47D16B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DC076-ED48-0259-46AE-5ED56A368C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4885C1-990B-E0BB-1B3E-DE1C4B25C5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C55FA06-8BFE-4E40-9CD3-57A2D824717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7483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 b="0" i="0">
                <a:latin typeface="Pfizer Diatype Office" panose="020B0504040202060203" pitchFamily="34" charset="77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 b="0" i="0">
                <a:latin typeface="Pfizer Diatype Office" panose="020B0504040202060203" pitchFamily="34" charset="77"/>
              </a:defRPr>
            </a:lvl1pPr>
          </a:lstStyle>
          <a:p>
            <a:fld id="{C49B1140-0205-FC4B-8969-D21916B4B80D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 b="0" i="0">
                <a:latin typeface="Pfizer Diatype Office" panose="020B0504040202060203" pitchFamily="34" charset="77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 b="0" i="0">
                <a:latin typeface="Pfizer Diatype Office" panose="020B0504040202060203" pitchFamily="34" charset="77"/>
              </a:defRPr>
            </a:lvl1pPr>
          </a:lstStyle>
          <a:p>
            <a:fld id="{A66EB0F6-0CBB-6A4E-B00F-31FF6D66F0D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77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52" rtl="0" eaLnBrk="1" latinLnBrk="0" hangingPunct="1">
      <a:defRPr sz="1200" b="0" i="0" kern="1200">
        <a:solidFill>
          <a:schemeClr val="tx1"/>
        </a:solidFill>
        <a:latin typeface="Pfizer Diatype Office" panose="020B0504040202060203" pitchFamily="34" charset="77"/>
        <a:ea typeface="+mn-ea"/>
        <a:cs typeface="+mn-cs"/>
      </a:defRPr>
    </a:lvl1pPr>
    <a:lvl2pPr marL="456928" algn="l" defTabSz="913852" rtl="0" eaLnBrk="1" latinLnBrk="0" hangingPunct="1">
      <a:defRPr sz="1200" b="0" i="0" kern="1200">
        <a:solidFill>
          <a:schemeClr val="tx1"/>
        </a:solidFill>
        <a:latin typeface="Pfizer Diatype Office" panose="020B0504040202060203" pitchFamily="34" charset="77"/>
        <a:ea typeface="+mn-ea"/>
        <a:cs typeface="+mn-cs"/>
      </a:defRPr>
    </a:lvl2pPr>
    <a:lvl3pPr marL="913852" algn="l" defTabSz="913852" rtl="0" eaLnBrk="1" latinLnBrk="0" hangingPunct="1">
      <a:defRPr sz="1200" b="0" i="0" kern="1200">
        <a:solidFill>
          <a:schemeClr val="tx1"/>
        </a:solidFill>
        <a:latin typeface="Pfizer Diatype Office" panose="020B0504040202060203" pitchFamily="34" charset="77"/>
        <a:ea typeface="+mn-ea"/>
        <a:cs typeface="+mn-cs"/>
      </a:defRPr>
    </a:lvl3pPr>
    <a:lvl4pPr marL="1370776" algn="l" defTabSz="913852" rtl="0" eaLnBrk="1" latinLnBrk="0" hangingPunct="1">
      <a:defRPr sz="1200" b="0" i="0" kern="1200">
        <a:solidFill>
          <a:schemeClr val="tx1"/>
        </a:solidFill>
        <a:latin typeface="Pfizer Diatype Office" panose="020B0504040202060203" pitchFamily="34" charset="77"/>
        <a:ea typeface="+mn-ea"/>
        <a:cs typeface="+mn-cs"/>
      </a:defRPr>
    </a:lvl4pPr>
    <a:lvl5pPr marL="1827704" algn="l" defTabSz="913852" rtl="0" eaLnBrk="1" latinLnBrk="0" hangingPunct="1">
      <a:defRPr sz="1200" b="0" i="0" kern="1200">
        <a:solidFill>
          <a:schemeClr val="tx1"/>
        </a:solidFill>
        <a:latin typeface="Pfizer Diatype Office" panose="020B0504040202060203" pitchFamily="34" charset="77"/>
        <a:ea typeface="+mn-ea"/>
        <a:cs typeface="+mn-cs"/>
      </a:defRPr>
    </a:lvl5pPr>
    <a:lvl6pPr marL="2284628" algn="l" defTabSz="9138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553" algn="l" defTabSz="9138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480" algn="l" defTabSz="9138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407" algn="l" defTabSz="9138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resentation Title Blue">
    <p:bg>
      <p:bgPr>
        <a:solidFill>
          <a:srgbClr val="0000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D884F4-659B-441F-45EE-F923C221E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9206" y="5750031"/>
            <a:ext cx="1443897" cy="589314"/>
          </a:xfrm>
          <a:prstGeom prst="rect">
            <a:avLst/>
          </a:prstGeom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4B97BE01-F0D5-3584-357C-76DC10137D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798" y="648878"/>
            <a:ext cx="9186800" cy="2436565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lang="en-US" sz="7200" b="1" kern="1200" spc="-25" dirty="0">
                <a:solidFill>
                  <a:schemeClr val="bg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3688C328-0B4B-58D0-9900-6682D7CF3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8097" y="3226917"/>
            <a:ext cx="4871840" cy="13492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b="0" i="0" kern="1200" spc="-50" dirty="0" smtClean="0">
                <a:solidFill>
                  <a:schemeClr val="bg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2pPr>
            <a:lvl3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9431BDA7-408E-5430-44C0-841A25EDBB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5157" y="5926783"/>
            <a:ext cx="4871840" cy="422078"/>
          </a:xfrm>
          <a:prstGeom prst="rect">
            <a:avLst/>
          </a:prstGeom>
        </p:spPr>
        <p:txBody>
          <a:bodyPr rIns="0"/>
          <a:lstStyle>
            <a:lvl1pPr marL="0" indent="0" algn="r">
              <a:buNone/>
              <a:defRPr lang="en-US" sz="2000" b="0" i="0" kern="1200" spc="-50" dirty="0" smtClean="0">
                <a:solidFill>
                  <a:schemeClr val="bg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2pPr>
            <a:lvl3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Date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A75169-BD02-C8C2-7994-26CD0B402F72}"/>
              </a:ext>
            </a:extLst>
          </p:cNvPr>
          <p:cNvSpPr txBox="1"/>
          <p:nvPr userDrawn="1"/>
        </p:nvSpPr>
        <p:spPr>
          <a:xfrm>
            <a:off x="9321229" y="6505696"/>
            <a:ext cx="2357610" cy="2000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 rtl="0"/>
            <a:r>
              <a:rPr lang="en-US" sz="700" b="1" i="0" kern="1200">
                <a:solidFill>
                  <a:schemeClr val="bg1"/>
                </a:solidFill>
                <a:latin typeface="Pfizer Diatype Office" panose="020B0504040202060203" pitchFamily="34" charset="77"/>
                <a:ea typeface="+mn-ea"/>
                <a:cs typeface="+mn-cs"/>
              </a:rPr>
              <a:t>Pfizer 2026 | 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845081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3931F2-C551-2AD4-7B6A-9581E89422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280" y="5743501"/>
            <a:ext cx="1442647" cy="589788"/>
          </a:xfrm>
          <a:prstGeom prst="rect">
            <a:avLst/>
          </a:prstGeom>
        </p:spPr>
      </p:pic>
      <p:sp>
        <p:nvSpPr>
          <p:cNvPr id="2" name="Title 6">
            <a:extLst>
              <a:ext uri="{FF2B5EF4-FFF2-40B4-BE49-F238E27FC236}">
                <a16:creationId xmlns:a16="http://schemas.microsoft.com/office/drawing/2014/main" id="{F8EAB0D2-5E3C-D715-5795-DDDA0402A0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798" y="648878"/>
            <a:ext cx="9186800" cy="2436565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lang="en-US" sz="7200" b="1" kern="1200" spc="-25" dirty="0">
                <a:solidFill>
                  <a:srgbClr val="0000CA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43D5313-585F-7759-4B50-E0558D95C8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8097" y="3226917"/>
            <a:ext cx="4871840" cy="13492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b="0" i="0" kern="1200" spc="-50" dirty="0" smtClean="0">
                <a:solidFill>
                  <a:srgbClr val="0000CA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2pPr>
            <a:lvl3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BF3C86-FF85-B6E6-637E-F327D7A73791}"/>
              </a:ext>
            </a:extLst>
          </p:cNvPr>
          <p:cNvSpPr txBox="1"/>
          <p:nvPr userDrawn="1"/>
        </p:nvSpPr>
        <p:spPr>
          <a:xfrm>
            <a:off x="9321229" y="6502173"/>
            <a:ext cx="2357610" cy="2000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 rtl="0"/>
            <a:r>
              <a:rPr lang="en-US" sz="700" b="1" i="0" kern="1200">
                <a:solidFill>
                  <a:schemeClr val="bg1">
                    <a:lumMod val="50000"/>
                  </a:schemeClr>
                </a:solidFill>
                <a:latin typeface="Pfizer Diatype Office" panose="020B0504040202060203" pitchFamily="34" charset="77"/>
                <a:ea typeface="+mn-ea"/>
                <a:cs typeface="+mn-cs"/>
              </a:rPr>
              <a:t>Pfizer 2026 | Confidential and Proprietary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2FFCB17E-B3FD-46AC-0E29-6AC8F8936B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05157" y="5926783"/>
            <a:ext cx="4871840" cy="422078"/>
          </a:xfrm>
          <a:prstGeom prst="rect">
            <a:avLst/>
          </a:prstGeom>
        </p:spPr>
        <p:txBody>
          <a:bodyPr rIns="0"/>
          <a:lstStyle>
            <a:lvl1pPr marL="0" indent="0" algn="r">
              <a:buNone/>
              <a:defRPr lang="en-US" sz="2000" b="0" i="0" kern="1200" spc="-50" dirty="0" smtClean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2pPr>
            <a:lvl3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Date Here</a:t>
            </a:r>
          </a:p>
        </p:txBody>
      </p:sp>
    </p:spTree>
    <p:extLst>
      <p:ext uri="{BB962C8B-B14F-4D97-AF65-F5344CB8AC3E}">
        <p14:creationId xmlns:p14="http://schemas.microsoft.com/office/powerpoint/2010/main" val="388553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Type Moment Blue">
    <p:bg>
      <p:bgPr>
        <a:solidFill>
          <a:srgbClr val="0000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5293E5D7-BC76-0C3B-20A9-B1302B77FA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200" y="615426"/>
            <a:ext cx="9186800" cy="3811609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lang="en-US" sz="9648" b="1" kern="1200" spc="-25" dirty="0">
                <a:solidFill>
                  <a:schemeClr val="bg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“Quote Here”</a:t>
            </a:r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8A74B7EC-2FFD-BEEE-5564-3E993663E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bg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6ABFE3-A976-709A-EFF3-1B72359797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281" y="6416125"/>
            <a:ext cx="728130" cy="2971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32F06C-6F19-784C-CA39-C4708C4ACFBC}"/>
              </a:ext>
            </a:extLst>
          </p:cNvPr>
          <p:cNvSpPr txBox="1"/>
          <p:nvPr userDrawn="1"/>
        </p:nvSpPr>
        <p:spPr>
          <a:xfrm>
            <a:off x="8884349" y="6506098"/>
            <a:ext cx="2357610" cy="2000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 rtl="0"/>
            <a:r>
              <a:rPr lang="en-US" sz="700" b="1" i="0" kern="1200">
                <a:solidFill>
                  <a:schemeClr val="bg1"/>
                </a:solidFill>
                <a:latin typeface="Pfizer Diatype Office" panose="020B0504040202060203" pitchFamily="34" charset="77"/>
                <a:ea typeface="+mn-ea"/>
                <a:cs typeface="+mn-cs"/>
              </a:rPr>
              <a:t>Pfizer 2026 | 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3936792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ype Mom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489E405B-0B26-17CF-37C3-F54FFF4BE8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200" y="615426"/>
            <a:ext cx="9186800" cy="3811609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lang="en-US" sz="9648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“Quote Here”</a:t>
            </a:r>
          </a:p>
        </p:txBody>
      </p:sp>
      <p:sp>
        <p:nvSpPr>
          <p:cNvPr id="2" name="Slide Number Placeholder 9">
            <a:extLst>
              <a:ext uri="{FF2B5EF4-FFF2-40B4-BE49-F238E27FC236}">
                <a16:creationId xmlns:a16="http://schemas.microsoft.com/office/drawing/2014/main" id="{8E985200-51DA-8A44-613B-F59B875B6F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25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dium Type Moment Blue">
    <p:bg>
      <p:bgPr>
        <a:solidFill>
          <a:srgbClr val="0000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9A454539-8AC2-AF11-7CA2-9F733567B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798" y="648879"/>
            <a:ext cx="9186800" cy="3811609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lang="en-US" sz="4799" b="1" kern="1200" spc="-25" dirty="0">
                <a:solidFill>
                  <a:schemeClr val="bg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Body copy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0C7902-1586-CD80-002A-1B5FD1BEB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281" y="6416125"/>
            <a:ext cx="728130" cy="2971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DCE9DF-1A2A-E7C9-7781-1390692A8A0A}"/>
              </a:ext>
            </a:extLst>
          </p:cNvPr>
          <p:cNvSpPr txBox="1"/>
          <p:nvPr userDrawn="1"/>
        </p:nvSpPr>
        <p:spPr>
          <a:xfrm>
            <a:off x="8884349" y="6506098"/>
            <a:ext cx="2357610" cy="2000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 rtl="0"/>
            <a:r>
              <a:rPr lang="en-US" sz="700" b="1" i="0" kern="1200">
                <a:solidFill>
                  <a:schemeClr val="bg1"/>
                </a:solidFill>
                <a:latin typeface="Pfizer Diatype Office" panose="020B0504040202060203" pitchFamily="34" charset="77"/>
                <a:ea typeface="+mn-ea"/>
                <a:cs typeface="+mn-cs"/>
              </a:rPr>
              <a:t>Pfizer 2026 | Confidential and Proprietary</a:t>
            </a:r>
          </a:p>
        </p:txBody>
      </p:sp>
      <p:sp>
        <p:nvSpPr>
          <p:cNvPr id="13" name="Slide Number Placeholder 9">
            <a:extLst>
              <a:ext uri="{FF2B5EF4-FFF2-40B4-BE49-F238E27FC236}">
                <a16:creationId xmlns:a16="http://schemas.microsoft.com/office/drawing/2014/main" id="{F8554D4F-C8C1-A55E-351A-DB7F90FDD0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bg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57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Type Mom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489E405B-0B26-17CF-37C3-F54FFF4BE8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798" y="648879"/>
            <a:ext cx="9186800" cy="3811609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lang="en-US" sz="47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Body copy here</a:t>
            </a:r>
          </a:p>
        </p:txBody>
      </p:sp>
      <p:sp>
        <p:nvSpPr>
          <p:cNvPr id="2" name="Slide Number Placeholder 9">
            <a:extLst>
              <a:ext uri="{FF2B5EF4-FFF2-40B4-BE49-F238E27FC236}">
                <a16:creationId xmlns:a16="http://schemas.microsoft.com/office/drawing/2014/main" id="{940564BF-4736-C8E4-A20D-CE9EEB94DE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5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with Image R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5C462EF2-DA18-9D97-F835-6065E69FD0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DC7E1AD3-B37F-5C09-8113-F3C60F317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708190"/>
            <a:ext cx="3653481" cy="132933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lang="en-US" sz="47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23879EBC-0B10-61AA-4982-CECC972050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190824"/>
            <a:ext cx="4588041" cy="39813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8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Body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91BB8EC8-4DEE-36E7-8E8D-7F84E54CB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bg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28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with 2 Imag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64DECB-B31D-628B-3502-514AE5D9F5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E5655D-6858-B39D-B46D-26FB39800C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34290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0B902B5B-40C4-5FFA-E4A7-04E2E424DE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11611" y="708190"/>
            <a:ext cx="3427223" cy="132933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lang="en-US" sz="47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0529EE4-8F59-3363-9510-85B6EDDB8A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11612" y="2190824"/>
            <a:ext cx="4137651" cy="39813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8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Body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FCA8AF3D-560F-23FF-544D-5DA38C4E9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62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with Imag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E53C283-29A2-E8B5-ADAD-ECBCF09274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025" y="3428999"/>
            <a:ext cx="10967025" cy="27432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1EF3238-8893-F382-43B7-5A83C15BAF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374" y="708190"/>
            <a:ext cx="9154268" cy="66466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lang="en-US" sz="47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0AF3D73-A9A4-6018-79EF-C86D568779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5375" y="1608314"/>
            <a:ext cx="10967025" cy="16001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800" b="0" i="0" kern="1200" spc="-50" dirty="0" smtClean="0">
                <a:solidFill>
                  <a:schemeClr val="tx2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>
              <a:defRPr lang="en-US" sz="1800" b="0" i="0" kern="1200" spc="-50" dirty="0" smtClean="0">
                <a:solidFill>
                  <a:schemeClr val="tx2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800" b="0" i="0" kern="1200" spc="-50" dirty="0" smtClean="0">
                <a:solidFill>
                  <a:schemeClr val="tx2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800" b="0" i="0" kern="1200" spc="-50" dirty="0" smtClean="0">
                <a:solidFill>
                  <a:schemeClr val="tx2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800" b="0" i="0" kern="1200" spc="-50" dirty="0">
                <a:solidFill>
                  <a:schemeClr val="tx2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Body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9">
            <a:extLst>
              <a:ext uri="{FF2B5EF4-FFF2-40B4-BE49-F238E27FC236}">
                <a16:creationId xmlns:a16="http://schemas.microsoft.com/office/drawing/2014/main" id="{54D53BA7-B7F2-ADDA-1FF9-34E90C0570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83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ragraph with Image R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600517DA-9791-7F1F-683F-EDE06FE796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849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DC7E1AD3-B37F-5C09-8113-F3C60F317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708190"/>
            <a:ext cx="3653481" cy="132933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lang="en-US" sz="47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23879EBC-0B10-61AA-4982-CECC972050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190824"/>
            <a:ext cx="4588041" cy="19675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8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Body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A9D3B-E075-4C07-D5EF-8AD9FA2A9069}"/>
              </a:ext>
            </a:extLst>
          </p:cNvPr>
          <p:cNvSpPr txBox="1"/>
          <p:nvPr userDrawn="1"/>
        </p:nvSpPr>
        <p:spPr>
          <a:xfrm>
            <a:off x="8884349" y="6506098"/>
            <a:ext cx="2357610" cy="2000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 rtl="0"/>
            <a:r>
              <a:rPr lang="en-US" sz="700" b="1" i="0" kern="1200">
                <a:solidFill>
                  <a:schemeClr val="bg1"/>
                </a:solidFill>
                <a:latin typeface="Pfizer Diatype Office" panose="020B0504040202060203" pitchFamily="34" charset="77"/>
                <a:ea typeface="+mn-ea"/>
                <a:cs typeface="+mn-cs"/>
              </a:rPr>
              <a:t>Pfizer 2026 | Confidential and Proprietary</a:t>
            </a:r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91BB8EC8-4DEE-36E7-8E8D-7F84E54CB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bg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05A709-272D-E811-98D3-E005F15FF90B}"/>
              </a:ext>
            </a:extLst>
          </p:cNvPr>
          <p:cNvSpPr/>
          <p:nvPr userDrawn="1"/>
        </p:nvSpPr>
        <p:spPr>
          <a:xfrm>
            <a:off x="0" y="5268686"/>
            <a:ext cx="6096000" cy="16168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1FE8ED-AD5F-F7D1-C33B-9DA44DC61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281" y="6416125"/>
            <a:ext cx="728130" cy="29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94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line with Text and 4 Image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0BBB245-3C8F-6F01-0BF9-FD74BD02B1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6843" y="1320791"/>
            <a:ext cx="4558271" cy="48514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8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8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Body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EFCA830B-1686-0B85-CBBE-4D18E209E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152" y="632386"/>
            <a:ext cx="3154776" cy="40545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lang="en-US" sz="26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6AB1A970-9401-737C-E07B-C7E26DBD49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048417FD-B16E-F3E7-A95C-716D164745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1" y="685800"/>
            <a:ext cx="5486369" cy="2743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17C5D409-21A2-1828-D1C7-CC25C114D94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88788" y="3429000"/>
            <a:ext cx="5486369" cy="2743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27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leag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4D9D1C4A-C60A-6C1A-E63A-34CC543A092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5419" y="1250081"/>
            <a:ext cx="2102844" cy="41183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9" name="Picture Placeholder 14">
            <a:extLst>
              <a:ext uri="{FF2B5EF4-FFF2-40B4-BE49-F238E27FC236}">
                <a16:creationId xmlns:a16="http://schemas.microsoft.com/office/drawing/2014/main" id="{6EA5A9F9-5CBE-1CC9-D1DF-746629D2E0B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843751" y="1250081"/>
            <a:ext cx="2102844" cy="41183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0" name="Picture Placeholder 14">
            <a:extLst>
              <a:ext uri="{FF2B5EF4-FFF2-40B4-BE49-F238E27FC236}">
                <a16:creationId xmlns:a16="http://schemas.microsoft.com/office/drawing/2014/main" id="{D60A1182-B6DA-22DA-AC08-A79D617B210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049682" y="1250081"/>
            <a:ext cx="2102844" cy="41183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1" name="Picture Placeholder 14">
            <a:extLst>
              <a:ext uri="{FF2B5EF4-FFF2-40B4-BE49-F238E27FC236}">
                <a16:creationId xmlns:a16="http://schemas.microsoft.com/office/drawing/2014/main" id="{4EDCEA16-07DF-77CC-9173-DE731391D4C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66585" y="1250081"/>
            <a:ext cx="2102844" cy="41183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2" name="Picture Placeholder 14">
            <a:extLst>
              <a:ext uri="{FF2B5EF4-FFF2-40B4-BE49-F238E27FC236}">
                <a16:creationId xmlns:a16="http://schemas.microsoft.com/office/drawing/2014/main" id="{30A8BC55-0D5D-BC42-C91A-EFBE13681A3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472516" y="1250081"/>
            <a:ext cx="2102844" cy="411837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30DA4A48-1E02-20AC-D056-00D2037BC5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152" y="632386"/>
            <a:ext cx="3154776" cy="405454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26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42D41E0E-697B-9011-3E20-4C1591E144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597" y="5509773"/>
            <a:ext cx="1837755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E9D5A23C-E54E-FD3B-6A69-0D8C51F950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122" y="5808271"/>
            <a:ext cx="1837755" cy="2277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6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C62722E1-2015-E360-2020-2E667BC8A1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43751" y="5509773"/>
            <a:ext cx="1837755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667437FB-6B19-000B-1907-FF25ACBCB85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45276" y="5808271"/>
            <a:ext cx="1837755" cy="2277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6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2F756DC4-E021-B156-AF7D-32AE0F32610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49682" y="5509773"/>
            <a:ext cx="1837755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2EAEA7A-BB93-9937-30C8-E498B50BDB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51207" y="5808271"/>
            <a:ext cx="1837755" cy="2277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6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6788494-7D87-766C-7F7B-F69E82A075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66585" y="5509773"/>
            <a:ext cx="1837755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36BFB38-86F0-B2E7-9543-A9886C40AA9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68110" y="5808271"/>
            <a:ext cx="1837755" cy="2277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6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D2FC059-DE8F-0195-4010-060716C999D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475445" y="5509773"/>
            <a:ext cx="1837755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EADE450-A97B-D34D-338E-8C617B7CC1C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476970" y="5808271"/>
            <a:ext cx="1837755" cy="2277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6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13" name="Slide Number Placeholder 9">
            <a:extLst>
              <a:ext uri="{FF2B5EF4-FFF2-40B4-BE49-F238E27FC236}">
                <a16:creationId xmlns:a16="http://schemas.microsoft.com/office/drawing/2014/main" id="{5CBB6993-30F6-9FBE-1028-2A728B51E2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42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olleag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858D873B-694F-83DD-D2A2-4EF1E5A960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222" y="3197686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A0B1B19A-42FC-1B50-518A-6962FA82FB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372" y="3409559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E792131A-A807-29E8-1B02-4731D4FF28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7222" y="1237319"/>
            <a:ext cx="319663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8182F282-1F36-DFD9-0A40-4696A9E86D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4705" y="3197686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576A6CC9-940E-0BA2-969D-26FA2C10FC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95855" y="3409559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32" name="Picture Placeholder 14">
            <a:extLst>
              <a:ext uri="{FF2B5EF4-FFF2-40B4-BE49-F238E27FC236}">
                <a16:creationId xmlns:a16="http://schemas.microsoft.com/office/drawing/2014/main" id="{EE6914E8-CFD3-831D-7CFD-B270B24C03B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84705" y="1237319"/>
            <a:ext cx="319663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58D5E607-C33D-BB62-5755-8295D3D917F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5963" y="3197686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241B3C3A-F01E-196D-D38C-843E49D39EC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17113" y="3409559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35" name="Picture Placeholder 14">
            <a:extLst>
              <a:ext uri="{FF2B5EF4-FFF2-40B4-BE49-F238E27FC236}">
                <a16:creationId xmlns:a16="http://schemas.microsoft.com/office/drawing/2014/main" id="{8BB45D3D-0955-EF2F-CE76-08D6102FDC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05963" y="1237319"/>
            <a:ext cx="319663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DF152ABC-DBCB-836C-CE37-E1C61ABD1AF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5305" y="5756030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CC48DE59-F490-F5C5-0C1B-68C84E7DB5F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6455" y="5967903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38" name="Picture Placeholder 14">
            <a:extLst>
              <a:ext uri="{FF2B5EF4-FFF2-40B4-BE49-F238E27FC236}">
                <a16:creationId xmlns:a16="http://schemas.microsoft.com/office/drawing/2014/main" id="{047B3DF4-C713-9BA7-B586-A9239FA265B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5305" y="3795663"/>
            <a:ext cx="319663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BD18FCD7-31A8-C085-9D72-AD2407DBB4B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82788" y="5756030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2A500668-8B48-98D3-8A93-0E8ADBE3F94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93938" y="5967903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41" name="Picture Placeholder 14">
            <a:extLst>
              <a:ext uri="{FF2B5EF4-FFF2-40B4-BE49-F238E27FC236}">
                <a16:creationId xmlns:a16="http://schemas.microsoft.com/office/drawing/2014/main" id="{AD93AF73-8E92-7AAF-1F17-8361A3F4DA2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382788" y="3795663"/>
            <a:ext cx="319663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493127A3-4710-78CB-EBD1-33DA0E3F67B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04046" y="5756030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FF8696CC-F18F-D96D-B5CF-26FD7E4F671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15196" y="5967903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47" name="Picture Placeholder 14">
            <a:extLst>
              <a:ext uri="{FF2B5EF4-FFF2-40B4-BE49-F238E27FC236}">
                <a16:creationId xmlns:a16="http://schemas.microsoft.com/office/drawing/2014/main" id="{FBF12A63-9BB7-4FD1-BA4A-F72769735A2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504046" y="3795663"/>
            <a:ext cx="319663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008D5626-8760-56C7-8310-F40B3AB37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152" y="632386"/>
            <a:ext cx="3154776" cy="405454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26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E1FFA7DB-1567-B22D-EF2E-22A22E9B86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83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Colleag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BC5712B1-FB28-23FF-D6B6-9C214A5EF6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45478" y="3197686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B7B92FB3-8432-11CE-25F8-2740839BAE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45478" y="3409559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BE695DAF-E149-B157-4E3F-6BF635C0A7C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645478" y="1237319"/>
            <a:ext cx="192574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00D35B2-19DF-447F-A500-FBA38FE9D0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222" y="3197686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5976D896-F869-2541-3837-4728B3F504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372" y="3409559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262B5919-0C9A-7FB5-A0DA-49D2B48102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7222" y="1237319"/>
            <a:ext cx="192574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E1BC812-137A-95C0-CDEF-E843CDF0FF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222" y="5740164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4A44834-9974-6780-C5DB-D0C1B154B2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8372" y="5952037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F8CB46FA-7574-F6DC-3657-390F3576A2E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7222" y="3779798"/>
            <a:ext cx="192574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B1F38CA-846B-FF01-3C41-6EBB9A49580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81786" y="3197686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BD09823A-486D-2CA4-3F63-D54996BBFA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81786" y="3409559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8109E527-4EF5-19A8-E642-F7BDA50E993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884573" y="1237319"/>
            <a:ext cx="192574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2E56D33-9057-8630-98C4-93C357698E5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881786" y="5740164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27F9EB9-9886-6A49-38A4-98CEB62981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81786" y="5952037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0181C5E2-BC92-6FE6-2E3F-D5D3E85D02B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881786" y="3779798"/>
            <a:ext cx="192574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AB2C5926-54DB-4A66-27B2-C49294C11E0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36350" y="3197686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62914014-F18E-BD18-0B42-C53AB0E77F9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136350" y="3409559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22" name="Picture Placeholder 14">
            <a:extLst>
              <a:ext uri="{FF2B5EF4-FFF2-40B4-BE49-F238E27FC236}">
                <a16:creationId xmlns:a16="http://schemas.microsoft.com/office/drawing/2014/main" id="{AF224A82-961E-C4C1-10FD-6E85A25D076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141924" y="1237319"/>
            <a:ext cx="192574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2DAF4469-5900-FEC8-6614-5CA26ED9FAF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36350" y="5740164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DE312552-4D61-9290-0071-BB21A169FC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36350" y="5952037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5E5C4B4F-E951-85E4-86E6-8D70DC1F9A6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136350" y="3779798"/>
            <a:ext cx="192574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338873B1-E5C7-2D43-6632-4DAB7F2C74D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90914" y="3197686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8B145F87-6E40-CDBD-4B60-D87DB5C9DC3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90914" y="3409559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84920AD4-F16E-2561-1724-D2FF2FC39B3A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399275" y="1237319"/>
            <a:ext cx="192574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DF110042-5C5F-8EB0-3A9F-AF4AA1BC0C4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90914" y="5740164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09D1E0EB-569E-0F8C-29B0-ABD77A7F3CB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90914" y="5952037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31" name="Picture Placeholder 14">
            <a:extLst>
              <a:ext uri="{FF2B5EF4-FFF2-40B4-BE49-F238E27FC236}">
                <a16:creationId xmlns:a16="http://schemas.microsoft.com/office/drawing/2014/main" id="{D34956E9-9D8E-B3D1-FF85-FC29647543A6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390914" y="3779798"/>
            <a:ext cx="192574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7236751F-C9D8-E43D-B128-B8FE884A9F7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45478" y="5740164"/>
            <a:ext cx="1837755" cy="1938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Colleague Name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5E26AB32-A6D6-9DD3-64E7-0AD16F8FC62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645478" y="5952037"/>
            <a:ext cx="1837755" cy="19928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25" dirty="0">
                <a:solidFill>
                  <a:schemeClr val="accent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800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n-ea"/>
                <a:cs typeface="+mn-cs"/>
              </a:defRPr>
            </a:lvl2pPr>
            <a:lvl3pPr marL="914171" indent="0">
              <a:buNone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Business Title</a:t>
            </a:r>
          </a:p>
        </p:txBody>
      </p:sp>
      <p:sp>
        <p:nvSpPr>
          <p:cNvPr id="34" name="Picture Placeholder 14">
            <a:extLst>
              <a:ext uri="{FF2B5EF4-FFF2-40B4-BE49-F238E27FC236}">
                <a16:creationId xmlns:a16="http://schemas.microsoft.com/office/drawing/2014/main" id="{65130667-58AB-71DC-5B9B-FB5EEB253B65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9645478" y="3779798"/>
            <a:ext cx="1925743" cy="18939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D7DEC351-B329-CAB7-D4C5-A2BD7C2D06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152" y="632386"/>
            <a:ext cx="3154776" cy="405454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26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3" name="Slide Number Placeholder 9">
            <a:extLst>
              <a:ext uri="{FF2B5EF4-FFF2-40B4-BE49-F238E27FC236}">
                <a16:creationId xmlns:a16="http://schemas.microsoft.com/office/drawing/2014/main" id="{FB7EFF59-5F16-FFBD-A844-4ED215DBF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12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with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EE4A84E6-4964-86B5-6174-78A555656A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320791"/>
            <a:ext cx="4571999" cy="48514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Body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89B85A33-C477-FFF9-B49D-9699B0BCE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59D6C27D-76A4-6038-2465-2C1EDAFB7E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152" y="632386"/>
            <a:ext cx="3154776" cy="405454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26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61B602E0-F00F-E049-252E-F5DBF18A8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15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line with Text and Image+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EE4A84E6-4964-86B5-6174-78A555656A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320791"/>
            <a:ext cx="4571999" cy="48514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Body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89B85A33-C477-FFF9-B49D-9699B0BCE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39200" y="0"/>
            <a:ext cx="3352799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59D6C27D-76A4-6038-2465-2C1EDAFB7E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152" y="632386"/>
            <a:ext cx="3154776" cy="405454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26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61B602E0-F00F-E049-252E-F5DBF18A8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2A15AB1A-B035-C601-E24C-2D5EBFF46C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419100"/>
            <a:ext cx="5486400" cy="57531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15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line with Text and Color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567FB9-7381-207E-F911-7A863F20A1BA}"/>
              </a:ext>
            </a:extLst>
          </p:cNvPr>
          <p:cNvSpPr/>
          <p:nvPr userDrawn="1"/>
        </p:nvSpPr>
        <p:spPr>
          <a:xfrm>
            <a:off x="8839200" y="0"/>
            <a:ext cx="33528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EE4A84E6-4964-86B5-6174-78A555656A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320791"/>
            <a:ext cx="4571999" cy="48514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Body copy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59D6C27D-76A4-6038-2465-2C1EDAFB7E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152" y="632386"/>
            <a:ext cx="3154776" cy="405454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26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61B602E0-F00F-E049-252E-F5DBF18A8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2A15AB1A-B035-C601-E24C-2D5EBFF46C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419100"/>
            <a:ext cx="5486400" cy="57531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59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with Text Section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EE4A84E6-4964-86B5-6174-78A555656A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7795" y="2063219"/>
            <a:ext cx="2294829" cy="11811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Body copy here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89B85A33-C477-FFF9-B49D-9699B0BCE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59D6C27D-76A4-6038-2465-2C1EDAFB7E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152" y="632386"/>
            <a:ext cx="3154776" cy="40545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lang="en-US" sz="26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61B602E0-F00F-E049-252E-F5DBF18A8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DE6305-C412-2BE5-3143-1D8ADE1A2CC2}"/>
              </a:ext>
            </a:extLst>
          </p:cNvPr>
          <p:cNvCxnSpPr>
            <a:cxnSpLocks/>
          </p:cNvCxnSpPr>
          <p:nvPr userDrawn="1"/>
        </p:nvCxnSpPr>
        <p:spPr>
          <a:xfrm>
            <a:off x="622107" y="1938701"/>
            <a:ext cx="22948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FE2FF408-5993-B724-89BA-D820D84F2E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6672" y="2063219"/>
            <a:ext cx="2294829" cy="11811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Body copy here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74483F0-F6AC-1DBB-8B45-C05C93BDC8A0}"/>
              </a:ext>
            </a:extLst>
          </p:cNvPr>
          <p:cNvCxnSpPr>
            <a:cxnSpLocks/>
          </p:cNvCxnSpPr>
          <p:nvPr userDrawn="1"/>
        </p:nvCxnSpPr>
        <p:spPr>
          <a:xfrm>
            <a:off x="3240984" y="1938701"/>
            <a:ext cx="22948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B4014345-3777-DCB5-BA8B-873F3747B9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3152" y="1633401"/>
            <a:ext cx="2294829" cy="1930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r>
              <a:rPr lang="en-US" sz="1400" b="1" spc="-25">
                <a:solidFill>
                  <a:schemeClr val="accent1"/>
                </a:solidFill>
                <a:latin typeface="Pfizer Tomorrow" panose="02010503040201060303" pitchFamily="2" charset="77"/>
              </a:rPr>
              <a:t>01 Headline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003128E0-51E1-2573-6F96-090E5D9011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671" y="1633401"/>
            <a:ext cx="2294829" cy="1930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r>
              <a:rPr lang="en-US" sz="1400" b="1" spc="-25">
                <a:solidFill>
                  <a:schemeClr val="accent1"/>
                </a:solidFill>
                <a:latin typeface="Pfizer Tomorrow" panose="02010503040201060303" pitchFamily="2" charset="77"/>
              </a:rPr>
              <a:t>02 Headline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9F8C3614-5312-D442-B438-CF10A2C9FFB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794" y="4043474"/>
            <a:ext cx="2294829" cy="11811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Body copy here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8E831FA-5D2C-6468-5178-9B0719C8E3BC}"/>
              </a:ext>
            </a:extLst>
          </p:cNvPr>
          <p:cNvCxnSpPr>
            <a:cxnSpLocks/>
          </p:cNvCxnSpPr>
          <p:nvPr userDrawn="1"/>
        </p:nvCxnSpPr>
        <p:spPr>
          <a:xfrm>
            <a:off x="622106" y="3918956"/>
            <a:ext cx="22948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7BC0414B-A360-75B8-3BDB-8E083150E1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36671" y="4043474"/>
            <a:ext cx="2294829" cy="11811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Body copy here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D72FB8B-0BDA-3004-E56F-C81749B4F7C9}"/>
              </a:ext>
            </a:extLst>
          </p:cNvPr>
          <p:cNvCxnSpPr>
            <a:cxnSpLocks/>
          </p:cNvCxnSpPr>
          <p:nvPr userDrawn="1"/>
        </p:nvCxnSpPr>
        <p:spPr>
          <a:xfrm>
            <a:off x="3240983" y="3918956"/>
            <a:ext cx="22948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D5FB559B-E0A6-6DD6-643C-174BC7B148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3151" y="3613656"/>
            <a:ext cx="2294829" cy="1930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r>
              <a:rPr lang="en-US" sz="1400" b="1" spc="-25">
                <a:solidFill>
                  <a:schemeClr val="accent1"/>
                </a:solidFill>
                <a:latin typeface="Pfizer Tomorrow" panose="02010503040201060303" pitchFamily="2" charset="77"/>
              </a:rPr>
              <a:t>03 Headline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60B0C659-D8A6-1916-6FE2-BEFF13F5826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36670" y="3613656"/>
            <a:ext cx="2294829" cy="1930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r>
              <a:rPr lang="en-US" sz="1400" b="1" spc="-25">
                <a:solidFill>
                  <a:schemeClr val="accent1"/>
                </a:solidFill>
                <a:latin typeface="Pfizer Tomorrow" panose="02010503040201060303" pitchFamily="2" charset="77"/>
              </a:rPr>
              <a:t>04 Headline</a:t>
            </a:r>
          </a:p>
        </p:txBody>
      </p:sp>
    </p:spTree>
    <p:extLst>
      <p:ext uri="{BB962C8B-B14F-4D97-AF65-F5344CB8AC3E}">
        <p14:creationId xmlns:p14="http://schemas.microsoft.com/office/powerpoint/2010/main" val="31990009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726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Blue">
    <p:bg>
      <p:bgPr>
        <a:solidFill>
          <a:srgbClr val="0000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D884F4-659B-441F-45EE-F923C221E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9206" y="5750031"/>
            <a:ext cx="1443897" cy="589314"/>
          </a:xfrm>
          <a:prstGeom prst="rect">
            <a:avLst/>
          </a:prstGeom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4B97BE01-F0D5-3584-357C-76DC10137D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798" y="648878"/>
            <a:ext cx="9186800" cy="2436565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lang="en-US" sz="7200" b="1" kern="1200" spc="-25" dirty="0">
                <a:solidFill>
                  <a:schemeClr val="bg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A75169-BD02-C8C2-7994-26CD0B402F72}"/>
              </a:ext>
            </a:extLst>
          </p:cNvPr>
          <p:cNvSpPr txBox="1"/>
          <p:nvPr userDrawn="1"/>
        </p:nvSpPr>
        <p:spPr>
          <a:xfrm>
            <a:off x="9321229" y="6505696"/>
            <a:ext cx="2357610" cy="2000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 rtl="0"/>
            <a:r>
              <a:rPr lang="en-US" sz="700" b="1" i="0" kern="1200">
                <a:solidFill>
                  <a:schemeClr val="bg1"/>
                </a:solidFill>
                <a:latin typeface="Pfizer Diatype Office" panose="020B0504040202060203" pitchFamily="34" charset="77"/>
                <a:ea typeface="+mn-ea"/>
                <a:cs typeface="+mn-cs"/>
              </a:rPr>
              <a:t>Pfizer 2026 | 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10761619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3931F2-C551-2AD4-7B6A-9581E89422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280" y="5743501"/>
            <a:ext cx="1442647" cy="589788"/>
          </a:xfrm>
          <a:prstGeom prst="rect">
            <a:avLst/>
          </a:prstGeom>
        </p:spPr>
      </p:pic>
      <p:sp>
        <p:nvSpPr>
          <p:cNvPr id="2" name="Title 6">
            <a:extLst>
              <a:ext uri="{FF2B5EF4-FFF2-40B4-BE49-F238E27FC236}">
                <a16:creationId xmlns:a16="http://schemas.microsoft.com/office/drawing/2014/main" id="{F8EAB0D2-5E3C-D715-5795-DDDA0402A0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798" y="648878"/>
            <a:ext cx="9186800" cy="2436565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lang="en-US" sz="7200" b="1" kern="1200" spc="-25" dirty="0">
                <a:solidFill>
                  <a:srgbClr val="0000CA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BF3C86-FF85-B6E6-637E-F327D7A73791}"/>
              </a:ext>
            </a:extLst>
          </p:cNvPr>
          <p:cNvSpPr txBox="1"/>
          <p:nvPr userDrawn="1"/>
        </p:nvSpPr>
        <p:spPr>
          <a:xfrm>
            <a:off x="9321229" y="6502173"/>
            <a:ext cx="2357610" cy="2000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 rtl="0"/>
            <a:r>
              <a:rPr lang="en-US" sz="700" b="1" i="0" kern="1200">
                <a:solidFill>
                  <a:schemeClr val="bg1">
                    <a:lumMod val="50000"/>
                  </a:schemeClr>
                </a:solidFill>
                <a:latin typeface="Pfizer Diatype Office" panose="020B0504040202060203" pitchFamily="34" charset="77"/>
                <a:ea typeface="+mn-ea"/>
                <a:cs typeface="+mn-cs"/>
              </a:rPr>
              <a:t>Pfizer 2026 | 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18229895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796" y="1122363"/>
            <a:ext cx="10364411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3796" y="3602038"/>
            <a:ext cx="1036441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013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08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8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40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647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21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21"/>
            <a:ext cx="5094155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473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0569" y="2088320"/>
            <a:ext cx="4800435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974" y="2088320"/>
            <a:ext cx="4788583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394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111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3898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5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2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580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9" y="609600"/>
            <a:ext cx="5556804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9910" y="758881"/>
            <a:ext cx="3955917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971800"/>
            <a:ext cx="5561656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294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4289374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7" y="621323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319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2"/>
            <a:ext cx="10353763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7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42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3" y="4204821"/>
            <a:ext cx="10353763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73660" y="64174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95628" y="307337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51666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7" y="2126944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6608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3" y="609602"/>
            <a:ext cx="1035376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88321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9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7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126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2"/>
            <a:ext cx="1035376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6" y="3989147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092235"/>
            <a:ext cx="2940051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6" y="4565409"/>
            <a:ext cx="3298955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2" y="3989147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092235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565408"/>
            <a:ext cx="330033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3989147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5" y="2092235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7" y="4565410"/>
            <a:ext cx="3294259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303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501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1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601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984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em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111582FF-352D-3C9E-EBF3-7F589EFBB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FA294A-CB44-A564-BA09-EB2D1777A6A2}"/>
              </a:ext>
            </a:extLst>
          </p:cNvPr>
          <p:cNvSpPr txBox="1"/>
          <p:nvPr userDrawn="1"/>
        </p:nvSpPr>
        <p:spPr>
          <a:xfrm>
            <a:off x="8884349" y="6506098"/>
            <a:ext cx="2357610" cy="2000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 rtl="0"/>
            <a:r>
              <a:rPr lang="en-US" sz="700" b="1" i="0" kern="1200">
                <a:solidFill>
                  <a:schemeClr val="bg1">
                    <a:lumMod val="50000"/>
                  </a:schemeClr>
                </a:solidFill>
                <a:latin typeface="Pfizer Diatype Office" panose="020B0504040202060203" pitchFamily="34" charset="77"/>
                <a:ea typeface="+mn-ea"/>
                <a:cs typeface="+mn-cs"/>
              </a:rPr>
              <a:t>Pfizer 2026 | Confidential and Proprietary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DAFE7A-4E4D-248C-7CF5-B18678B344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2281" y="6416506"/>
            <a:ext cx="723405" cy="29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8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01" r:id="rId2"/>
  </p:sldLayoutIdLst>
  <p:hf hdr="0"/>
  <p:txStyles>
    <p:titleStyle>
      <a:lvl1pPr algn="l" defTabSz="914171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4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1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2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1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5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88" userDrawn="1">
          <p15:clr>
            <a:srgbClr val="F26B43"/>
          </p15:clr>
        </p15:guide>
        <p15:guide id="2" pos="384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orient="horz" pos="432" userDrawn="1">
          <p15:clr>
            <a:srgbClr val="F26B43"/>
          </p15:clr>
        </p15:guide>
        <p15:guide id="5" orient="horz" pos="41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9B84BF-B779-B310-0AAB-3D6C2DCB6AD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12281" y="6416506"/>
            <a:ext cx="723405" cy="295745"/>
          </a:xfrm>
          <a:prstGeom prst="rect">
            <a:avLst/>
          </a:prstGeom>
        </p:spPr>
      </p:pic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292F4DF8-E9AE-B2C6-295A-4256F4DD4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B36FE-77F7-155E-D262-B1C121AEF68E}"/>
              </a:ext>
            </a:extLst>
          </p:cNvPr>
          <p:cNvSpPr txBox="1"/>
          <p:nvPr userDrawn="1"/>
        </p:nvSpPr>
        <p:spPr>
          <a:xfrm>
            <a:off x="8884349" y="6506098"/>
            <a:ext cx="2357610" cy="2000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 rtl="0"/>
            <a:r>
              <a:rPr lang="en-US" sz="700" b="1" i="0" kern="1200">
                <a:solidFill>
                  <a:schemeClr val="bg1">
                    <a:lumMod val="50000"/>
                  </a:schemeClr>
                </a:solidFill>
                <a:latin typeface="Pfizer Diatype Office" panose="020B0504040202060203" pitchFamily="34" charset="77"/>
                <a:ea typeface="+mn-ea"/>
                <a:cs typeface="+mn-cs"/>
              </a:rPr>
              <a:t>Pfizer 2026 | 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4181194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751" r:id="rId2"/>
    <p:sldLayoutId id="2147483852" r:id="rId3"/>
    <p:sldLayoutId id="2147483752" r:id="rId4"/>
  </p:sldLayoutIdLst>
  <p:hf hdr="0"/>
  <p:txStyles>
    <p:titleStyle>
      <a:lvl1pPr algn="l" defTabSz="914171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4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1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2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1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5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88" userDrawn="1">
          <p15:clr>
            <a:srgbClr val="F26B43"/>
          </p15:clr>
        </p15:guide>
        <p15:guide id="2" pos="384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orient="horz" pos="432" userDrawn="1">
          <p15:clr>
            <a:srgbClr val="F26B43"/>
          </p15:clr>
        </p15:guide>
        <p15:guide id="5" orient="horz" pos="417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FB75FA-0C04-12A3-D852-1ECEEF3568C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12281" y="6416506"/>
            <a:ext cx="723405" cy="295745"/>
          </a:xfrm>
          <a:prstGeom prst="rect">
            <a:avLst/>
          </a:prstGeom>
        </p:spPr>
      </p:pic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44484731-ACBB-CFB1-5F51-261741EA6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DDD6A8-3FDD-72A8-5859-6C29CF9B0EBD}"/>
              </a:ext>
            </a:extLst>
          </p:cNvPr>
          <p:cNvSpPr txBox="1"/>
          <p:nvPr userDrawn="1"/>
        </p:nvSpPr>
        <p:spPr>
          <a:xfrm>
            <a:off x="8884349" y="6506098"/>
            <a:ext cx="2357610" cy="2000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 rtl="0"/>
            <a:r>
              <a:rPr lang="en-US" sz="700" b="1" i="0" kern="1200">
                <a:solidFill>
                  <a:schemeClr val="bg1">
                    <a:lumMod val="50000"/>
                  </a:schemeClr>
                </a:solidFill>
                <a:latin typeface="Pfizer Diatype Office" panose="020B0504040202060203" pitchFamily="34" charset="77"/>
                <a:ea typeface="+mn-ea"/>
                <a:cs typeface="+mn-cs"/>
              </a:rPr>
              <a:t>Pfizer 2026 | 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199918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16" r:id="rId2"/>
    <p:sldLayoutId id="2147483817" r:id="rId3"/>
    <p:sldLayoutId id="2147483870" r:id="rId4"/>
    <p:sldLayoutId id="2147483871" r:id="rId5"/>
    <p:sldLayoutId id="2147483738" r:id="rId6"/>
    <p:sldLayoutId id="2147483748" r:id="rId7"/>
    <p:sldLayoutId id="2147483737" r:id="rId8"/>
    <p:sldLayoutId id="2147483746" r:id="rId9"/>
    <p:sldLayoutId id="2147483868" r:id="rId10"/>
    <p:sldLayoutId id="2147483869" r:id="rId11"/>
    <p:sldLayoutId id="2147483853" r:id="rId12"/>
    <p:sldLayoutId id="2147483897" r:id="rId13"/>
  </p:sldLayoutIdLst>
  <p:hf hdr="0"/>
  <p:txStyles>
    <p:titleStyle>
      <a:lvl1pPr algn="l" defTabSz="914171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4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1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2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1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5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88" userDrawn="1">
          <p15:clr>
            <a:srgbClr val="F26B43"/>
          </p15:clr>
        </p15:guide>
        <p15:guide id="2" pos="384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orient="horz" pos="432" userDrawn="1">
          <p15:clr>
            <a:srgbClr val="F26B43"/>
          </p15:clr>
        </p15:guide>
        <p15:guide id="5" orient="horz" pos="4176" userDrawn="1">
          <p15:clr>
            <a:srgbClr val="F26B43"/>
          </p15:clr>
        </p15:guide>
        <p15:guide id="7" orient="horz" pos="26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111582FF-352D-3C9E-EBF3-7F589EFBB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8834" y="6508427"/>
            <a:ext cx="1143536" cy="15388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700" b="1" i="0">
                <a:solidFill>
                  <a:schemeClr val="accent1"/>
                </a:solidFill>
                <a:latin typeface="Pfizer Diatype Office" panose="020B0504040202060203" pitchFamily="34" charset="77"/>
              </a:defRPr>
            </a:lvl1pPr>
          </a:lstStyle>
          <a:p>
            <a:fld id="{2B39012A-6F33-204B-8224-A57BEFB0AAD0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FA294A-CB44-A564-BA09-EB2D1777A6A2}"/>
              </a:ext>
            </a:extLst>
          </p:cNvPr>
          <p:cNvSpPr txBox="1"/>
          <p:nvPr userDrawn="1"/>
        </p:nvSpPr>
        <p:spPr>
          <a:xfrm>
            <a:off x="8884349" y="6506098"/>
            <a:ext cx="2357610" cy="2000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 rtl="0"/>
            <a:r>
              <a:rPr lang="en-US" sz="700" b="1" i="0" kern="1200">
                <a:solidFill>
                  <a:schemeClr val="bg1">
                    <a:lumMod val="50000"/>
                  </a:schemeClr>
                </a:solidFill>
                <a:latin typeface="Pfizer Diatype Office" panose="020B0504040202060203" pitchFamily="34" charset="77"/>
                <a:ea typeface="+mn-ea"/>
                <a:cs typeface="+mn-cs"/>
              </a:rPr>
              <a:t>Pfizer 2026 | Confidential and Proprietary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DAFE7A-4E4D-248C-7CF5-B18678B344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2281" y="6416506"/>
            <a:ext cx="723405" cy="29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387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75" r:id="rId2"/>
  </p:sldLayoutIdLst>
  <p:hf hdr="0"/>
  <p:txStyles>
    <p:titleStyle>
      <a:lvl1pPr algn="l" defTabSz="914171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4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1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2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1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5" algn="l" defTabSz="914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88">
          <p15:clr>
            <a:srgbClr val="F26B43"/>
          </p15:clr>
        </p15:guide>
        <p15:guide id="2" pos="384">
          <p15:clr>
            <a:srgbClr val="F26B43"/>
          </p15:clr>
        </p15:guide>
        <p15:guide id="3" pos="72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417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7" y="609602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3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6" y="5883277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7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516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EBB30-DB3C-056C-7AC4-A88C4AE84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98" y="648878"/>
            <a:ext cx="10779902" cy="2436565"/>
          </a:xfrm>
        </p:spPr>
        <p:txBody>
          <a:bodyPr/>
          <a:lstStyle/>
          <a:p>
            <a:r>
              <a:rPr lang="en-US" dirty="0"/>
              <a:t>AI Agents for Computational Chemistry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822C1-6877-5019-2D53-B3657FC09A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097" y="3226917"/>
            <a:ext cx="6147060" cy="1349296"/>
          </a:xfrm>
        </p:spPr>
        <p:txBody>
          <a:bodyPr/>
          <a:lstStyle/>
          <a:p>
            <a:r>
              <a:rPr lang="en-US" dirty="0"/>
              <a:t>Christopher McClendon</a:t>
            </a:r>
          </a:p>
          <a:p>
            <a:r>
              <a:rPr lang="en-US" dirty="0"/>
              <a:t>Senior Principal Scientist, Pfizer</a:t>
            </a:r>
          </a:p>
          <a:p>
            <a:r>
              <a:rPr lang="en-US" dirty="0"/>
              <a:t>October 20, 2026</a:t>
            </a:r>
          </a:p>
          <a:p>
            <a:r>
              <a:rPr lang="en-US" dirty="0" err="1"/>
              <a:t>Discngine</a:t>
            </a:r>
            <a:r>
              <a:rPr lang="en-US" dirty="0"/>
              <a:t> Meetup Vol. 6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B880737-7357-734F-7BA7-DE5A65D325CE}"/>
              </a:ext>
            </a:extLst>
          </p:cNvPr>
          <p:cNvSpPr txBox="1">
            <a:spLocks/>
          </p:cNvSpPr>
          <p:nvPr/>
        </p:nvSpPr>
        <p:spPr>
          <a:xfrm>
            <a:off x="2374891" y="6183352"/>
            <a:ext cx="8855084" cy="1349296"/>
          </a:xfrm>
          <a:prstGeom prst="rect">
            <a:avLst/>
          </a:prstGeom>
        </p:spPr>
        <p:txBody>
          <a:bodyPr/>
          <a:lstStyle>
            <a:lvl1pPr marL="0" indent="0" algn="l" defTabSz="91417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b="0" i="0" kern="1200" spc="-50" dirty="0" smtClean="0">
                <a:solidFill>
                  <a:schemeClr val="bg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685629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2pPr>
            <a:lvl3pPr marL="1142714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 marL="1599800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 marL="2056886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  <a:lvl6pPr marL="2513971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057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142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229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GitHub: </a:t>
            </a:r>
            <a:r>
              <a:rPr lang="en-US" sz="1400" dirty="0" err="1"/>
              <a:t>chris</a:t>
            </a:r>
            <a:r>
              <a:rPr lang="en-US" sz="1400" dirty="0"/>
              <a:t>-lee-mc, Christopher-Lee-McClendon</a:t>
            </a:r>
            <a:br>
              <a:rPr lang="en-US" sz="1400" dirty="0"/>
            </a:br>
            <a:r>
              <a:rPr lang="en-US" sz="1400" dirty="0"/>
              <a:t>linkedin.com/in/</a:t>
            </a:r>
            <a:r>
              <a:rPr lang="en-US" sz="1400" dirty="0" err="1"/>
              <a:t>christophermcclendon</a:t>
            </a:r>
            <a:br>
              <a:rPr lang="en-US" sz="1400" dirty="0"/>
            </a:br>
            <a:r>
              <a:rPr lang="en-US" sz="1400" dirty="0"/>
              <a:t>Christopher.L.McClendon@pfizer.com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85B76B-064C-0DD1-4A00-1B8D96604C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11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A3678AB1-8F30-B21A-788F-7F6BEC3EEEEE}"/>
              </a:ext>
            </a:extLst>
          </p:cNvPr>
          <p:cNvSpPr txBox="1">
            <a:spLocks/>
          </p:cNvSpPr>
          <p:nvPr/>
        </p:nvSpPr>
        <p:spPr>
          <a:xfrm>
            <a:off x="5629656" y="3600662"/>
            <a:ext cx="5866636" cy="6155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086">
              <a:lnSpc>
                <a:spcPct val="100000"/>
              </a:lnSpc>
              <a:spcAft>
                <a:spcPts val="250"/>
              </a:spcAft>
            </a:pPr>
            <a:r>
              <a:rPr lang="en-US" sz="2400" b="1" spc="-50" dirty="0">
                <a:solidFill>
                  <a:schemeClr val="accent1"/>
                </a:solidFill>
                <a:latin typeface="Pfizer Diatype Office" panose="020B0504040202060203" pitchFamily="34" charset="77"/>
              </a:rPr>
              <a:t>Example Showcase</a:t>
            </a:r>
            <a:br>
              <a:rPr lang="en-US" sz="2400" b="1" spc="-50" dirty="0">
                <a:solidFill>
                  <a:schemeClr val="accent1"/>
                </a:solidFill>
                <a:latin typeface="Pfizer Diatype Office" panose="020B0504040202060203" pitchFamily="34" charset="77"/>
              </a:rPr>
            </a:br>
            <a:r>
              <a:rPr lang="en-US" sz="1600" b="1" spc="-50" dirty="0">
                <a:solidFill>
                  <a:schemeClr val="tx2"/>
                </a:solidFill>
                <a:latin typeface="Pfizer Diatype" panose="020B0504040202060203" pitchFamily="34" charset="77"/>
              </a:rPr>
              <a:t>Workflows and results developed with AI Agents</a:t>
            </a:r>
            <a:endParaRPr lang="en-US" sz="1600" spc="-50" dirty="0">
              <a:solidFill>
                <a:schemeClr val="tx2"/>
              </a:solidFill>
              <a:latin typeface="Pfizer Diatype" panose="020B0504040202060203" pitchFamily="34" charset="77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D687F33-268E-3AC4-CD2D-0F7819B90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8190"/>
            <a:ext cx="4724400" cy="118160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en-US" sz="4750" dirty="0">
                <a:latin typeface="Pfizer Tomorrow"/>
              </a:rPr>
              <a:t>Overview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64D12B-C9C0-BCF4-E08D-9BCBC0BCD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B39012A-6F33-204B-8224-A57BEFB0AAD0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F861B57-0165-B892-8C38-FE339195AEA2}"/>
              </a:ext>
            </a:extLst>
          </p:cNvPr>
          <p:cNvGrpSpPr/>
          <p:nvPr/>
        </p:nvGrpSpPr>
        <p:grpSpPr>
          <a:xfrm>
            <a:off x="6096001" y="1990039"/>
            <a:ext cx="5486370" cy="2743200"/>
            <a:chOff x="6096001" y="1990039"/>
            <a:chExt cx="5486370" cy="274320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B50380F-79C8-5B2B-A4B1-AFFFD682C340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1" y="1990039"/>
              <a:ext cx="548637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3D78DDB-182A-C080-66CF-D41D93C82173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1" y="3359409"/>
              <a:ext cx="548637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C2A16CE-08EF-F06C-4708-9A5599DFBA02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1" y="4733239"/>
              <a:ext cx="548637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463221C2-3C56-FCD1-01AF-BA58357204A5}"/>
              </a:ext>
            </a:extLst>
          </p:cNvPr>
          <p:cNvSpPr txBox="1">
            <a:spLocks/>
          </p:cNvSpPr>
          <p:nvPr/>
        </p:nvSpPr>
        <p:spPr>
          <a:xfrm>
            <a:off x="5629656" y="857463"/>
            <a:ext cx="5486370" cy="65402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086">
              <a:lnSpc>
                <a:spcPct val="100000"/>
              </a:lnSpc>
              <a:spcAft>
                <a:spcPts val="250"/>
              </a:spcAft>
            </a:pPr>
            <a:r>
              <a:rPr lang="en-US" sz="2400" b="1" spc="-50" dirty="0">
                <a:solidFill>
                  <a:schemeClr val="accent1"/>
                </a:solidFill>
                <a:latin typeface="Pfizer Diatype Office" panose="020B0504040202060203" pitchFamily="34" charset="77"/>
              </a:rPr>
              <a:t>Introduction</a:t>
            </a:r>
          </a:p>
          <a:p>
            <a:pPr marL="457086">
              <a:lnSpc>
                <a:spcPct val="100000"/>
              </a:lnSpc>
            </a:pPr>
            <a:r>
              <a:rPr lang="en-US" sz="1600" spc="-50" dirty="0">
                <a:solidFill>
                  <a:schemeClr val="tx2"/>
                </a:solidFill>
                <a:latin typeface="Pfizer Diatype" panose="020B0504040202060203" pitchFamily="34" charset="77"/>
              </a:rPr>
              <a:t>Why AI Agents for Computational Chemistry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52EC93FA-C339-213D-8BB8-15BB70D00124}"/>
              </a:ext>
            </a:extLst>
          </p:cNvPr>
          <p:cNvSpPr txBox="1">
            <a:spLocks/>
          </p:cNvSpPr>
          <p:nvPr/>
        </p:nvSpPr>
        <p:spPr>
          <a:xfrm>
            <a:off x="5629656" y="2226833"/>
            <a:ext cx="5866636" cy="58477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086">
              <a:lnSpc>
                <a:spcPct val="100000"/>
              </a:lnSpc>
              <a:spcAft>
                <a:spcPts val="250"/>
              </a:spcAft>
            </a:pPr>
            <a:r>
              <a:rPr lang="en-US" sz="2400" b="1" spc="-50" dirty="0">
                <a:solidFill>
                  <a:schemeClr val="accent1"/>
                </a:solidFill>
                <a:latin typeface="Pfizer Diatype Office" panose="020B0504040202060203" pitchFamily="34" charset="77"/>
              </a:rPr>
              <a:t>Best Practices and Lessons Learned</a:t>
            </a:r>
            <a:br>
              <a:rPr lang="en-US" sz="2400" b="1" spc="-50">
                <a:solidFill>
                  <a:schemeClr val="accent1"/>
                </a:solidFill>
                <a:latin typeface="Pfizer Diatype Office" panose="020B0504040202060203" pitchFamily="34" charset="77"/>
              </a:rPr>
            </a:br>
            <a:r>
              <a:rPr lang="en-US" sz="1400" b="1" spc="-50">
                <a:solidFill>
                  <a:schemeClr val="tx2"/>
                </a:solidFill>
                <a:latin typeface="Pfizer Diatype" panose="020B0504040202060203" pitchFamily="34" charset="77"/>
              </a:rPr>
              <a:t>F</a:t>
            </a:r>
            <a:r>
              <a:rPr lang="en-US" sz="1400" spc="-50">
                <a:solidFill>
                  <a:schemeClr val="tx2"/>
                </a:solidFill>
                <a:latin typeface="Pfizer Diatype" panose="020B0504040202060203" pitchFamily="34" charset="77"/>
              </a:rPr>
              <a:t>rom 15 months of using AI Agents to do Computational Chemistry</a:t>
            </a:r>
            <a:endParaRPr lang="en-US" sz="1400" b="1" spc="-50">
              <a:solidFill>
                <a:schemeClr val="accent1"/>
              </a:solidFill>
              <a:latin typeface="Pfizer Diatype Office" panose="020B0504040202060203" pitchFamily="34" charset="77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2B87BD7-AF95-63B2-FDC1-7252710A78F7}"/>
              </a:ext>
            </a:extLst>
          </p:cNvPr>
          <p:cNvSpPr txBox="1">
            <a:spLocks/>
          </p:cNvSpPr>
          <p:nvPr/>
        </p:nvSpPr>
        <p:spPr>
          <a:xfrm>
            <a:off x="5629656" y="4974491"/>
            <a:ext cx="5866636" cy="6155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086">
              <a:lnSpc>
                <a:spcPct val="100000"/>
              </a:lnSpc>
              <a:spcAft>
                <a:spcPts val="250"/>
              </a:spcAft>
            </a:pPr>
            <a:r>
              <a:rPr lang="en-US" sz="2400" b="1" spc="-50" dirty="0">
                <a:solidFill>
                  <a:schemeClr val="accent1"/>
                </a:solidFill>
                <a:latin typeface="Pfizer Diatype Office" panose="020B0504040202060203" pitchFamily="34" charset="77"/>
              </a:rPr>
              <a:t>The Future</a:t>
            </a:r>
            <a:br>
              <a:rPr lang="en-US" sz="2400" b="1" spc="-50" dirty="0">
                <a:solidFill>
                  <a:schemeClr val="accent1"/>
                </a:solidFill>
                <a:latin typeface="Pfizer Diatype Office" panose="020B0504040202060203" pitchFamily="34" charset="77"/>
              </a:rPr>
            </a:br>
            <a:r>
              <a:rPr lang="en-US" sz="1600" b="1" spc="-50" dirty="0">
                <a:solidFill>
                  <a:schemeClr val="tx2"/>
                </a:solidFill>
                <a:latin typeface="Pfizer Diatype" panose="020B0504040202060203" pitchFamily="34" charset="77"/>
              </a:rPr>
              <a:t>What’s next and what we can build</a:t>
            </a:r>
            <a:r>
              <a:rPr lang="en-US" sz="1600" b="1" spc="-50">
                <a:solidFill>
                  <a:schemeClr val="tx2"/>
                </a:solidFill>
                <a:latin typeface="Pfizer Diatype" panose="020B0504040202060203" pitchFamily="34" charset="77"/>
              </a:rPr>
              <a:t> at the speed of thought</a:t>
            </a:r>
            <a:endParaRPr lang="en-US" sz="1600" spc="-50" dirty="0">
              <a:solidFill>
                <a:schemeClr val="tx2"/>
              </a:solidFill>
              <a:latin typeface="Pfizer Diatype" panose="020B0504040202060203" pitchFamily="34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4483C3-15F5-5923-5D1F-B55488853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71" y="2534818"/>
            <a:ext cx="4239217" cy="33627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C8B71F-10A7-CEAF-7007-AB4EB82F2105}"/>
              </a:ext>
            </a:extLst>
          </p:cNvPr>
          <p:cNvSpPr txBox="1"/>
          <p:nvPr/>
        </p:nvSpPr>
        <p:spPr>
          <a:xfrm>
            <a:off x="2454390" y="5897612"/>
            <a:ext cx="15616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/>
              <a:t>Image credit: Disney, YouTube</a:t>
            </a:r>
          </a:p>
        </p:txBody>
      </p:sp>
    </p:spTree>
    <p:extLst>
      <p:ext uri="{BB962C8B-B14F-4D97-AF65-F5344CB8AC3E}">
        <p14:creationId xmlns:p14="http://schemas.microsoft.com/office/powerpoint/2010/main" val="4186059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Grid | Disney Wiki | Fandom">
            <a:extLst>
              <a:ext uri="{FF2B5EF4-FFF2-40B4-BE49-F238E27FC236}">
                <a16:creationId xmlns:a16="http://schemas.microsoft.com/office/drawing/2014/main" id="{0B304BA9-E71F-B2EF-8884-DEC146EFB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06771" cy="682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124856"/>
            <a:ext cx="8229600" cy="1143000"/>
          </a:xfrm>
        </p:spPr>
        <p:txBody>
          <a:bodyPr/>
          <a:lstStyle/>
          <a:p>
            <a:r>
              <a:rPr lang="en-US" dirty="0"/>
              <a:t>Introduction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1" y="903844"/>
            <a:ext cx="5079999" cy="5339794"/>
          </a:xfrm>
        </p:spPr>
        <p:txBody>
          <a:bodyPr>
            <a:normAutofit/>
          </a:bodyPr>
          <a:lstStyle/>
          <a:p>
            <a:endParaRPr dirty="0"/>
          </a:p>
          <a:p>
            <a:r>
              <a:rPr dirty="0"/>
              <a:t>What is an AI Agent?</a:t>
            </a:r>
          </a:p>
          <a:p>
            <a:r>
              <a:rPr dirty="0"/>
              <a:t>Unlike a simple script, an Agent is autonomous.</a:t>
            </a:r>
          </a:p>
          <a:p>
            <a:r>
              <a:rPr dirty="0"/>
              <a:t>- Perceives: Reads the user's prompt and workspace context.</a:t>
            </a:r>
          </a:p>
          <a:p>
            <a:r>
              <a:rPr dirty="0"/>
              <a:t>- Reasons: Decides which tools are needed.</a:t>
            </a:r>
          </a:p>
          <a:p>
            <a:r>
              <a:rPr dirty="0"/>
              <a:t>- Acts: Executes tools, reads files, runs </a:t>
            </a:r>
            <a:r>
              <a:rPr lang="en-US" dirty="0"/>
              <a:t>calculations</a:t>
            </a:r>
            <a:r>
              <a:rPr dirty="0"/>
              <a:t>.</a:t>
            </a:r>
            <a:endParaRPr lang="en-US" dirty="0"/>
          </a:p>
          <a:p>
            <a:r>
              <a:rPr lang="en-US" dirty="0"/>
              <a:t>-Reports: Summarizes, makes plots, images, docx, report</a:t>
            </a:r>
            <a:endParaRPr dirty="0"/>
          </a:p>
          <a:p>
            <a:endParaRPr dirty="0"/>
          </a:p>
        </p:txBody>
      </p:sp>
      <p:pic>
        <p:nvPicPr>
          <p:cNvPr id="5" name="Picture 2" descr="TRON (1982) | Sci-Fi Saturdays | RetroZap">
            <a:extLst>
              <a:ext uri="{FF2B5EF4-FFF2-40B4-BE49-F238E27FC236}">
                <a16:creationId xmlns:a16="http://schemas.microsoft.com/office/drawing/2014/main" id="{2B44C352-1554-A8B3-5066-7D333E2E25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1" t="7017" r="17693"/>
          <a:stretch>
            <a:fillRect/>
          </a:stretch>
        </p:blipFill>
        <p:spPr bwMode="auto">
          <a:xfrm>
            <a:off x="7321688" y="1481280"/>
            <a:ext cx="4870312" cy="533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64585F-6E6E-A555-3BB7-C3B477D32D82}"/>
              </a:ext>
            </a:extLst>
          </p:cNvPr>
          <p:cNvSpPr txBox="1"/>
          <p:nvPr/>
        </p:nvSpPr>
        <p:spPr>
          <a:xfrm>
            <a:off x="2876550" y="6357938"/>
            <a:ext cx="4635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en-US" sz="1800" dirty="0">
                <a:solidFill>
                  <a:prstClr val="white"/>
                </a:solidFill>
                <a:latin typeface="Rockwell" panose="02060603020205020403"/>
              </a:rPr>
              <a:t>"I fight for the users!" — TRON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0193"/>
            <a:ext cx="8229600" cy="1142999"/>
          </a:xfrm>
        </p:spPr>
        <p:txBody>
          <a:bodyPr>
            <a:normAutofit/>
          </a:bodyPr>
          <a:lstStyle/>
          <a:p>
            <a:r>
              <a:rPr dirty="0"/>
              <a:t>Agent Skills</a:t>
            </a:r>
            <a:r>
              <a:rPr lang="en-US" dirty="0"/>
              <a:t> AND TOOLS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045" y="921721"/>
            <a:ext cx="11783291" cy="4463014"/>
          </a:xfrm>
        </p:spPr>
        <p:txBody>
          <a:bodyPr>
            <a:normAutofit/>
          </a:bodyPr>
          <a:lstStyle/>
          <a:p>
            <a:r>
              <a:rPr lang="en-US" sz="1800" dirty="0"/>
              <a:t>Tools: LLM model writes JSON strings that indicates what code should be run with what inputs and what parameters, etc. Often very general-purpose.</a:t>
            </a:r>
          </a:p>
          <a:p>
            <a:r>
              <a:rPr lang="en-US" sz="1800" dirty="0"/>
              <a:t>Skills: Cookbooks. Bundles of instructions, prompts, examples, code snippets, full-blown scripts, data, etc. that Agents can add to context window as-needed. Can be broad or specific. Lower overhead than tools but slightly less deterministic.</a:t>
            </a:r>
          </a:p>
          <a:p>
            <a:r>
              <a:rPr lang="en-US" sz="1800" dirty="0"/>
              <a:t>Coding agents can be used to orchestrate computational chemistry calculations (more than writing scripts)</a:t>
            </a:r>
            <a:br>
              <a:rPr lang="en-US" dirty="0"/>
            </a:b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60839D-E571-9B20-EFAB-C64BFDC4C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771" y="3688773"/>
            <a:ext cx="8921111" cy="3169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85C26C-9A8A-F84E-F70E-2DC3BE4AD03E}"/>
              </a:ext>
            </a:extLst>
          </p:cNvPr>
          <p:cNvSpPr txBox="1"/>
          <p:nvPr/>
        </p:nvSpPr>
        <p:spPr>
          <a:xfrm>
            <a:off x="8746814" y="6627168"/>
            <a:ext cx="13388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Credit: GitHub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FEEE3E-425E-BD14-3A08-D5EEA3A36C61}"/>
              </a:ext>
            </a:extLst>
          </p:cNvPr>
          <p:cNvSpPr txBox="1"/>
          <p:nvPr/>
        </p:nvSpPr>
        <p:spPr>
          <a:xfrm>
            <a:off x="1020151" y="6455837"/>
            <a:ext cx="4641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en-US" sz="1800" dirty="0">
                <a:solidFill>
                  <a:prstClr val="white"/>
                </a:solidFill>
                <a:latin typeface="Rockwell" panose="02060603020205020403"/>
              </a:rPr>
              <a:t>"All my functions are yours.“ - MCP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931F4-101E-E5F2-431F-9219B7BA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and Lessons Learned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0FB96-2E66-4B12-F821-3575C0B9E1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096" y="3226917"/>
            <a:ext cx="10521707" cy="1349296"/>
          </a:xfrm>
        </p:spPr>
        <p:txBody>
          <a:bodyPr/>
          <a:lstStyle/>
          <a:p>
            <a:r>
              <a:rPr lang="en-US" b="1" dirty="0"/>
              <a:t>General-purpose Coding Agent Harnesses</a:t>
            </a:r>
          </a:p>
          <a:p>
            <a:endParaRPr lang="en-US" b="1" dirty="0"/>
          </a:p>
          <a:p>
            <a:r>
              <a:rPr lang="en-US" dirty="0"/>
              <a:t>Enterprise multi-agent systems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Managing robots and Context Engineering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4670C9D-DD91-C87C-B9E5-E67AA4E1363B}"/>
              </a:ext>
            </a:extLst>
          </p:cNvPr>
          <p:cNvSpPr txBox="1">
            <a:spLocks/>
          </p:cNvSpPr>
          <p:nvPr/>
        </p:nvSpPr>
        <p:spPr>
          <a:xfrm>
            <a:off x="6482647" y="3097910"/>
            <a:ext cx="7775412" cy="1349296"/>
          </a:xfrm>
          <a:prstGeom prst="rect">
            <a:avLst/>
          </a:prstGeom>
        </p:spPr>
        <p:txBody>
          <a:bodyPr/>
          <a:lstStyle>
            <a:lvl1pPr marL="0" indent="0" algn="l" defTabSz="91417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b="0" i="0" kern="1200" spc="-50" dirty="0" smtClean="0">
                <a:solidFill>
                  <a:schemeClr val="bg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685629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2pPr>
            <a:lvl3pPr marL="1142714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 marL="1599800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 marL="2056886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  <a:lvl6pPr marL="2513971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057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142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229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95D354E-6821-51E3-2C8B-E02E6B81DD29}"/>
              </a:ext>
            </a:extLst>
          </p:cNvPr>
          <p:cNvSpPr txBox="1">
            <a:spLocks/>
          </p:cNvSpPr>
          <p:nvPr/>
        </p:nvSpPr>
        <p:spPr>
          <a:xfrm>
            <a:off x="3278598" y="5839445"/>
            <a:ext cx="10521707" cy="1349296"/>
          </a:xfrm>
          <a:prstGeom prst="rect">
            <a:avLst/>
          </a:prstGeom>
        </p:spPr>
        <p:txBody>
          <a:bodyPr/>
          <a:lstStyle>
            <a:lvl1pPr marL="0" indent="0" algn="l" defTabSz="91417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b="0" i="0" kern="1200" spc="-50" dirty="0" smtClean="0">
                <a:solidFill>
                  <a:schemeClr val="bg1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685629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2pPr>
            <a:lvl3pPr marL="1142714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3pPr>
            <a:lvl4pPr marL="1599800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spc="-50" dirty="0" smtClean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4pPr>
            <a:lvl5pPr marL="2056886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spc="-50" dirty="0">
                <a:solidFill>
                  <a:srgbClr val="02005E"/>
                </a:solidFill>
                <a:latin typeface="Pfizer Diatype" panose="020B0504040202060203" pitchFamily="34" charset="77"/>
                <a:ea typeface="+mn-ea"/>
                <a:cs typeface="+mn-cs"/>
              </a:defRPr>
            </a:lvl5pPr>
            <a:lvl6pPr marL="2513971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057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142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229" indent="-228543" algn="l" defTabSz="91417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Fine Control vs. White-Glove</a:t>
            </a:r>
            <a:br>
              <a:rPr lang="en-US" sz="2400" dirty="0"/>
            </a:br>
            <a:r>
              <a:rPr lang="en-US" sz="2400" dirty="0"/>
              <a:t>Bleeding Edge Dev vs. Concierge Experience</a:t>
            </a:r>
          </a:p>
        </p:txBody>
      </p:sp>
    </p:spTree>
    <p:extLst>
      <p:ext uri="{BB962C8B-B14F-4D97-AF65-F5344CB8AC3E}">
        <p14:creationId xmlns:p14="http://schemas.microsoft.com/office/powerpoint/2010/main" val="1371450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8DEBD-AA3A-656B-683F-F382E007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Better Quality CODE:</a:t>
            </a:r>
            <a:br>
              <a:rPr lang="en-US" dirty="0"/>
            </a:br>
            <a:r>
              <a:rPr lang="en-US" dirty="0"/>
              <a:t>Spec-Driven Development </a:t>
            </a:r>
            <a:br>
              <a:rPr lang="en-US" dirty="0"/>
            </a:br>
            <a:r>
              <a:rPr lang="en-US" dirty="0" err="1"/>
              <a:t>TEST-Driven</a:t>
            </a:r>
            <a:r>
              <a:rPr lang="en-US" dirty="0"/>
              <a:t> Development</a:t>
            </a:r>
            <a:br>
              <a:rPr lang="en-US" dirty="0"/>
            </a:br>
            <a:r>
              <a:rPr lang="en-US" dirty="0"/>
              <a:t>Multi-AGENT WORKFLOWs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3DF29A-DEBA-ED37-7497-BD3B93FF0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914" y="2622222"/>
            <a:ext cx="6097312" cy="32003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220C83-EC2C-2B71-1975-CF349CB7F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519" y="2742681"/>
            <a:ext cx="5350019" cy="27892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636FC4-8E5E-EDFE-32A7-DD99F4224E08}"/>
              </a:ext>
            </a:extLst>
          </p:cNvPr>
          <p:cNvSpPr txBox="1"/>
          <p:nvPr/>
        </p:nvSpPr>
        <p:spPr>
          <a:xfrm>
            <a:off x="1693718" y="2306782"/>
            <a:ext cx="156485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Spec-driven development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72430F-8047-16FF-A37C-2C2A54838986}"/>
              </a:ext>
            </a:extLst>
          </p:cNvPr>
          <p:cNvSpPr txBox="1"/>
          <p:nvPr/>
        </p:nvSpPr>
        <p:spPr>
          <a:xfrm>
            <a:off x="7656826" y="2306782"/>
            <a:ext cx="21723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Red-Green Test-Driven-Development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E73801-B77D-1558-39DF-518EC9A5904D}"/>
              </a:ext>
            </a:extLst>
          </p:cNvPr>
          <p:cNvSpPr txBox="1"/>
          <p:nvPr/>
        </p:nvSpPr>
        <p:spPr>
          <a:xfrm>
            <a:off x="10598144" y="5357553"/>
            <a:ext cx="13388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Credit: GitHub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363CC2-A8F4-0AB7-238D-F57504E0D9CE}"/>
              </a:ext>
            </a:extLst>
          </p:cNvPr>
          <p:cNvSpPr txBox="1"/>
          <p:nvPr/>
        </p:nvSpPr>
        <p:spPr>
          <a:xfrm>
            <a:off x="3813464" y="5879066"/>
            <a:ext cx="7871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Power prompt words:  provenance, red-team audit, semi-formal reasoning</a:t>
            </a:r>
          </a:p>
        </p:txBody>
      </p:sp>
      <p:pic>
        <p:nvPicPr>
          <p:cNvPr id="12" name="Picture 4" descr="Light Cycle from 'Tron: Legacy ...">
            <a:extLst>
              <a:ext uri="{FF2B5EF4-FFF2-40B4-BE49-F238E27FC236}">
                <a16:creationId xmlns:a16="http://schemas.microsoft.com/office/drawing/2014/main" id="{5E4095DF-76D7-E9C5-3962-2D248FE96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216" y="94631"/>
            <a:ext cx="2198327" cy="85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tar Wars 9: Every Ship In Rise Of Skywalker's Final Battle">
            <a:extLst>
              <a:ext uri="{FF2B5EF4-FFF2-40B4-BE49-F238E27FC236}">
                <a16:creationId xmlns:a16="http://schemas.microsoft.com/office/drawing/2014/main" id="{2524172A-A5F4-868A-F73E-4243929FC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28" y="5907229"/>
            <a:ext cx="1901542" cy="95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3B68E4C-9704-C602-DD64-B7971DDECEB1}"/>
              </a:ext>
            </a:extLst>
          </p:cNvPr>
          <p:cNvSpPr txBox="1"/>
          <p:nvPr/>
        </p:nvSpPr>
        <p:spPr>
          <a:xfrm>
            <a:off x="5043045" y="5588385"/>
            <a:ext cx="13388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Credit: GitHub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4EBD69-B93A-8A06-234D-AD1F31738ABE}"/>
              </a:ext>
            </a:extLst>
          </p:cNvPr>
          <p:cNvSpPr txBox="1"/>
          <p:nvPr/>
        </p:nvSpPr>
        <p:spPr>
          <a:xfrm>
            <a:off x="3913310" y="6286040"/>
            <a:ext cx="73542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Example Multi-Agent Coding Workflow:  https://github.com/ShepAlderson/copilot-orchestra</a:t>
            </a:r>
          </a:p>
        </p:txBody>
      </p:sp>
    </p:spTree>
    <p:extLst>
      <p:ext uri="{BB962C8B-B14F-4D97-AF65-F5344CB8AC3E}">
        <p14:creationId xmlns:p14="http://schemas.microsoft.com/office/powerpoint/2010/main" val="627808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09878-2E6D-2807-83BA-328FE8447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0A01B-77A0-60BC-3E68-C675A8AD0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Workflow Maturation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0FF70D-6E2E-0948-DADF-8BB7CD31B1FB}"/>
              </a:ext>
            </a:extLst>
          </p:cNvPr>
          <p:cNvSpPr txBox="1"/>
          <p:nvPr/>
        </p:nvSpPr>
        <p:spPr>
          <a:xfrm>
            <a:off x="2895982" y="6516872"/>
            <a:ext cx="70766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"On the other side of the screen, it all looks so easy." — Flynn</a:t>
            </a:r>
          </a:p>
        </p:txBody>
      </p:sp>
      <p:pic>
        <p:nvPicPr>
          <p:cNvPr id="6" name="video_water_carving_canyon">
            <a:hlinkClick r:id="" action="ppaction://media"/>
            <a:extLst>
              <a:ext uri="{FF2B5EF4-FFF2-40B4-BE49-F238E27FC236}">
                <a16:creationId xmlns:a16="http://schemas.microsoft.com/office/drawing/2014/main" id="{4D20376F-31D2-447C-CA37-0285BD1C969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7158" y="2126673"/>
            <a:ext cx="6570662" cy="3695700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5EF22F-5998-C6AD-EC98-BD3040E53CA5}"/>
              </a:ext>
            </a:extLst>
          </p:cNvPr>
          <p:cNvSpPr txBox="1"/>
          <p:nvPr/>
        </p:nvSpPr>
        <p:spPr>
          <a:xfrm>
            <a:off x="7242857" y="2123210"/>
            <a:ext cx="47586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Prompt – </a:t>
            </a:r>
            <a:r>
              <a:rPr lang="en-US" sz="1800" dirty="0" err="1"/>
              <a:t>Macguyver</a:t>
            </a:r>
            <a:r>
              <a:rPr lang="en-US" sz="1800" dirty="0"/>
              <a:t> a workflow together – </a:t>
            </a:r>
            <a:br>
              <a:rPr lang="en-US" sz="1800" dirty="0"/>
            </a:br>
            <a:r>
              <a:rPr lang="en-US" sz="1800" dirty="0"/>
              <a:t>high token cost due to figuring things out on the fly and iteration</a:t>
            </a:r>
          </a:p>
          <a:p>
            <a:endParaRPr lang="en-US" sz="1800" dirty="0"/>
          </a:p>
          <a:p>
            <a:r>
              <a:rPr lang="en-US" sz="1800" dirty="0"/>
              <a:t>Skill – Reusable agent instructions –</a:t>
            </a:r>
            <a:br>
              <a:rPr lang="en-US" sz="1800" dirty="0"/>
            </a:br>
            <a:r>
              <a:rPr lang="en-US" sz="1800" dirty="0"/>
              <a:t>code snippets, etc. Should reduce LLM token cost as it is prod-tested and refined</a:t>
            </a:r>
          </a:p>
          <a:p>
            <a:endParaRPr lang="en-US" sz="1800" dirty="0"/>
          </a:p>
          <a:p>
            <a:r>
              <a:rPr lang="en-US" sz="1800" dirty="0"/>
              <a:t>Tool – Deterministic Code for established </a:t>
            </a:r>
            <a:br>
              <a:rPr lang="en-US" sz="1800" dirty="0"/>
            </a:br>
            <a:r>
              <a:rPr lang="en-US" sz="1800" dirty="0"/>
              <a:t>procedures – token cost only to orchestrate, monitor, AI review of output</a:t>
            </a:r>
          </a:p>
          <a:p>
            <a:endParaRPr lang="en-US" sz="1800" dirty="0"/>
          </a:p>
          <a:p>
            <a:r>
              <a:rPr lang="en-US" sz="1800" dirty="0"/>
              <a:t>This process can be automated with the right goals, specs, examples, and evals …</a:t>
            </a:r>
          </a:p>
          <a:p>
            <a:endParaRPr lang="en-US" sz="1800" dirty="0"/>
          </a:p>
          <a:p>
            <a:r>
              <a:rPr lang="en-US" sz="1800" dirty="0"/>
              <a:t>… need Human-in-the-loop prod testing </a:t>
            </a:r>
          </a:p>
        </p:txBody>
      </p:sp>
    </p:spTree>
    <p:extLst>
      <p:ext uri="{BB962C8B-B14F-4D97-AF65-F5344CB8AC3E}">
        <p14:creationId xmlns:p14="http://schemas.microsoft.com/office/powerpoint/2010/main" val="248710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CF366-3C67-682C-1221-8FFA8617F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1350F-1D8F-FC67-C9E2-0F771F156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Showcase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BCA66-7439-FC3A-94F0-57A329E6FF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097" y="3226917"/>
            <a:ext cx="10592256" cy="1349296"/>
          </a:xfrm>
        </p:spPr>
        <p:txBody>
          <a:bodyPr/>
          <a:lstStyle/>
          <a:p>
            <a:r>
              <a:rPr lang="en-US" b="1" dirty="0"/>
              <a:t>AI-assisted Benchmarking and </a:t>
            </a:r>
            <a:r>
              <a:rPr lang="en-US" b="1" dirty="0" err="1"/>
              <a:t>AutoResearch</a:t>
            </a:r>
            <a:endParaRPr lang="en-US" b="1" dirty="0"/>
          </a:p>
          <a:p>
            <a:r>
              <a:rPr lang="en-US" b="1" dirty="0"/>
              <a:t>Computational chemistry method development</a:t>
            </a:r>
          </a:p>
          <a:p>
            <a:r>
              <a:rPr lang="en-US" b="1" dirty="0"/>
              <a:t>Iterative Molecular Design (e.g. MOE </a:t>
            </a:r>
            <a:r>
              <a:rPr lang="en-US" b="1" dirty="0" err="1"/>
              <a:t>Medchem</a:t>
            </a:r>
            <a:r>
              <a:rPr lang="en-US" b="1" dirty="0"/>
              <a:t> Transformations</a:t>
            </a:r>
          </a:p>
          <a:p>
            <a:br>
              <a:rPr lang="en-US" dirty="0"/>
            </a:br>
            <a:br>
              <a:rPr lang="en-US" dirty="0"/>
            </a:br>
            <a:r>
              <a:rPr lang="en-US" dirty="0"/>
              <a:t>Managing robots </a:t>
            </a:r>
          </a:p>
        </p:txBody>
      </p:sp>
    </p:spTree>
    <p:extLst>
      <p:ext uri="{BB962C8B-B14F-4D97-AF65-F5344CB8AC3E}">
        <p14:creationId xmlns:p14="http://schemas.microsoft.com/office/powerpoint/2010/main" val="1550421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9724A3-7ECA-F2B1-77A6-189B45325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60" y="242836"/>
            <a:ext cx="9265875" cy="664669"/>
          </a:xfrm>
        </p:spPr>
        <p:txBody>
          <a:bodyPr/>
          <a:lstStyle/>
          <a:p>
            <a:r>
              <a:rPr lang="en-US" dirty="0"/>
              <a:t>Why AI-assisted Benchmarking?</a:t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C5B110-8A99-BDCC-A4CB-F49D21A56C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B39012A-6F33-204B-8224-A57BEFB0AAD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3" name="Picture 12" descr="act5_agent_workflow_pipeline.png">
            <a:extLst>
              <a:ext uri="{FF2B5EF4-FFF2-40B4-BE49-F238E27FC236}">
                <a16:creationId xmlns:a16="http://schemas.microsoft.com/office/drawing/2014/main" id="{1987047B-355C-35C5-8AD9-FC82492848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214" b="32347"/>
          <a:stretch>
            <a:fillRect/>
          </a:stretch>
        </p:blipFill>
        <p:spPr>
          <a:xfrm>
            <a:off x="801074" y="4333008"/>
            <a:ext cx="10111868" cy="1298865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0EA5787-357E-8A69-61AF-B553829502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3496" y="1482817"/>
            <a:ext cx="10967025" cy="1600107"/>
          </a:xfrm>
        </p:spPr>
        <p:txBody>
          <a:bodyPr/>
          <a:lstStyle/>
          <a:p>
            <a:r>
              <a:rPr lang="en-US" b="1" dirty="0"/>
              <a:t>• Rapid development and testing of new protocols at scale </a:t>
            </a:r>
          </a:p>
          <a:p>
            <a:r>
              <a:rPr lang="en-US" b="1" dirty="0"/>
              <a:t>• Manual benchmark campaigns are time-intensive and may not be easily repeatable</a:t>
            </a:r>
          </a:p>
          <a:p>
            <a:r>
              <a:rPr lang="en-US" b="1" dirty="0"/>
              <a:t>• AI-agent orchestration: automated dataset curation → method execution/refinement → statistical analysis → reporting</a:t>
            </a:r>
          </a:p>
          <a:p>
            <a:r>
              <a:rPr lang="en-US" b="1" dirty="0"/>
              <a:t>• Coding agent can fix problems and continue where typical deterministic methods would fail and give errors. User doesn’t need to do the time-consuming grunt work of debugging each benchmark system.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55046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DDCBD-8C73-AE34-C7E5-8CA52F484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86A455-9903-CD8A-E537-B2EA43327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60" y="242836"/>
            <a:ext cx="9265875" cy="664669"/>
          </a:xfrm>
        </p:spPr>
        <p:txBody>
          <a:bodyPr/>
          <a:lstStyle/>
          <a:p>
            <a:r>
              <a:rPr lang="en-US" dirty="0"/>
              <a:t>MM-PBSA Hyperparameter</a:t>
            </a:r>
            <a:br>
              <a:rPr lang="en-US" dirty="0"/>
            </a:br>
            <a:r>
              <a:rPr lang="en-US" dirty="0" err="1"/>
              <a:t>AutoResearch</a:t>
            </a:r>
            <a:r>
              <a:rPr lang="en-US" dirty="0"/>
              <a:t> Loop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21F41E-26F7-D38A-C43B-05C5D701D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B39012A-6F33-204B-8224-A57BEFB0AAD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5D0950-D45F-D7B2-C4C5-546E280C3018}"/>
              </a:ext>
            </a:extLst>
          </p:cNvPr>
          <p:cNvSpPr txBox="1"/>
          <p:nvPr/>
        </p:nvSpPr>
        <p:spPr>
          <a:xfrm>
            <a:off x="0" y="2410629"/>
            <a:ext cx="7201989" cy="44473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  <a:defRPr sz="1100" b="0">
                <a:solidFill>
                  <a:srgbClr val="2E4053"/>
                </a:solidFill>
                <a:latin typeface="Courier New"/>
              </a:defRPr>
            </a:pPr>
            <a:r>
              <a:rPr dirty="0"/>
              <a:t>┌─────────────────────────────────────────────────────────────────────────────┐</a:t>
            </a:r>
          </a:p>
          <a:p>
            <a:pPr algn="l">
              <a:spcAft>
                <a:spcPts val="600"/>
              </a:spcAft>
              <a:defRPr sz="1100" b="1">
                <a:solidFill>
                  <a:srgbClr val="1C2833"/>
                </a:solidFill>
                <a:latin typeface="Courier New"/>
              </a:defRPr>
            </a:pPr>
            <a:r>
              <a:rPr dirty="0"/>
              <a:t>│  AI AGENT LOOP                                                            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2E4053"/>
                </a:solidFill>
                <a:latin typeface="Courier New"/>
              </a:defRPr>
            </a:pPr>
            <a:r>
              <a:rPr dirty="0"/>
              <a:t>│                                                                           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2E4053"/>
                </a:solidFill>
                <a:latin typeface="Courier New"/>
              </a:defRPr>
            </a:pPr>
            <a:r>
              <a:rPr dirty="0"/>
              <a:t>│  1. MODIFY  experiment_config.sh   ← Parameters: FF, cutoff, charges, </a:t>
            </a:r>
            <a:r>
              <a:rPr dirty="0" err="1"/>
              <a:t>elec</a:t>
            </a:r>
            <a:r>
              <a:rPr dirty="0"/>
              <a:t>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566B7B"/>
                </a:solidFill>
                <a:latin typeface="Courier New"/>
              </a:defRPr>
            </a:pPr>
            <a:r>
              <a:rPr dirty="0"/>
              <a:t>│       ↓                                                                   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2E4053"/>
                </a:solidFill>
                <a:latin typeface="Courier New"/>
              </a:defRPr>
            </a:pPr>
            <a:r>
              <a:rPr dirty="0"/>
              <a:t>│  2. DISPATCH  run_experiment.sh    → 52 parallel SLURM jobs (</a:t>
            </a:r>
            <a:r>
              <a:rPr dirty="0" err="1"/>
              <a:t>cpu</a:t>
            </a:r>
            <a:r>
              <a:rPr dirty="0"/>
              <a:t> partition)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566B7B"/>
                </a:solidFill>
                <a:latin typeface="Courier New"/>
              </a:defRPr>
            </a:pPr>
            <a:r>
              <a:rPr dirty="0"/>
              <a:t>│       ↓                                                                   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2E4053"/>
                </a:solidFill>
                <a:latin typeface="Courier New"/>
              </a:defRPr>
            </a:pPr>
            <a:r>
              <a:rPr dirty="0"/>
              <a:t>│  3. EXECUTE   score_system.sh      → </a:t>
            </a:r>
            <a:r>
              <a:rPr lang="en-US" dirty="0"/>
              <a:t>MM-PBSA </a:t>
            </a:r>
            <a:r>
              <a:rPr dirty="0"/>
              <a:t>+ ZING per system (~2 min each)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566B7B"/>
                </a:solidFill>
                <a:latin typeface="Courier New"/>
              </a:defRPr>
            </a:pPr>
            <a:r>
              <a:rPr dirty="0"/>
              <a:t>│       ↓                                                                   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2E4053"/>
                </a:solidFill>
                <a:latin typeface="Courier New"/>
              </a:defRPr>
            </a:pPr>
            <a:r>
              <a:rPr dirty="0"/>
              <a:t>│  4. EVALUATE  evaluate.py [FIXED]  → Parse SDF tags, compute R²/ρ/τ       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566B7B"/>
                </a:solidFill>
                <a:latin typeface="Courier New"/>
              </a:defRPr>
            </a:pPr>
            <a:r>
              <a:rPr dirty="0"/>
              <a:t>│       ↓                                                                   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2E4053"/>
                </a:solidFill>
                <a:latin typeface="Courier New"/>
              </a:defRPr>
            </a:pPr>
            <a:r>
              <a:rPr dirty="0"/>
              <a:t>│  5. LOG       </a:t>
            </a:r>
            <a:r>
              <a:rPr dirty="0" err="1"/>
              <a:t>experiments.tsv</a:t>
            </a:r>
            <a:r>
              <a:rPr dirty="0"/>
              <a:t>      → Experiment registry + JSON archives   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566B7B"/>
                </a:solidFill>
                <a:latin typeface="Courier New"/>
              </a:defRPr>
            </a:pPr>
            <a:r>
              <a:rPr dirty="0"/>
              <a:t>│       ↓                                                                   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2E4053"/>
                </a:solidFill>
                <a:latin typeface="Courier New"/>
              </a:defRPr>
            </a:pPr>
            <a:r>
              <a:rPr dirty="0"/>
              <a:t>│  6. VISUALIZE make_heatmaps.py     → Heatmaps, parity grids, comparisons  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566B7B"/>
                </a:solidFill>
                <a:latin typeface="Courier New"/>
              </a:defRPr>
            </a:pPr>
            <a:r>
              <a:rPr dirty="0"/>
              <a:t>│       ↓                                                                     │</a:t>
            </a:r>
          </a:p>
          <a:p>
            <a:pPr algn="l">
              <a:spcAft>
                <a:spcPts val="600"/>
              </a:spcAft>
              <a:defRPr sz="1100" b="1">
                <a:solidFill>
                  <a:srgbClr val="1ABC9C"/>
                </a:solidFill>
                <a:latin typeface="Courier New"/>
              </a:defRPr>
            </a:pPr>
            <a:r>
              <a:rPr dirty="0"/>
              <a:t>│  7. ANALYZE   → Identify root causes → Inform next round parameters       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2E4053"/>
                </a:solidFill>
                <a:latin typeface="Courier New"/>
              </a:defRPr>
            </a:pPr>
            <a:r>
              <a:rPr dirty="0"/>
              <a:t>│                                                                             │</a:t>
            </a:r>
          </a:p>
          <a:p>
            <a:pPr algn="l">
              <a:spcAft>
                <a:spcPts val="600"/>
              </a:spcAft>
              <a:defRPr sz="1100" b="0">
                <a:solidFill>
                  <a:srgbClr val="2E4053"/>
                </a:solidFill>
                <a:latin typeface="Courier New"/>
              </a:defRPr>
            </a:pPr>
            <a:r>
              <a:rPr dirty="0"/>
              <a:t>└─────────────────────────────────────── REPEAT (R1→R4) ─────────────────────┘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447CE0-6D6E-99D8-24B0-B4F82B3FEB29}"/>
              </a:ext>
            </a:extLst>
          </p:cNvPr>
          <p:cNvSpPr txBox="1"/>
          <p:nvPr/>
        </p:nvSpPr>
        <p:spPr>
          <a:xfrm>
            <a:off x="7005749" y="2017048"/>
            <a:ext cx="53939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</a:t>
            </a:r>
            <a:r>
              <a:rPr lang="en-US" sz="1400" dirty="0" err="1"/>
              <a:t>AutoResearch</a:t>
            </a:r>
            <a:r>
              <a:rPr lang="en-US" sz="1400" dirty="0"/>
              <a:t> approach was used for exploring different protocols and settings to try.</a:t>
            </a:r>
            <a:br>
              <a:rPr lang="en-US" sz="1400" dirty="0"/>
            </a:br>
            <a:endParaRPr lang="en-US" sz="1400" dirty="0"/>
          </a:p>
          <a:p>
            <a:r>
              <a:rPr lang="en-US" sz="1400" dirty="0"/>
              <a:t>However, a later pass with cleaned up system prep was used</a:t>
            </a:r>
            <a:br>
              <a:rPr lang="en-US" sz="1400" dirty="0"/>
            </a:br>
            <a:r>
              <a:rPr lang="en-US" sz="1400" dirty="0"/>
              <a:t>in final calculations</a:t>
            </a:r>
          </a:p>
        </p:txBody>
      </p:sp>
      <p:pic>
        <p:nvPicPr>
          <p:cNvPr id="12" name="Picture 11" descr="mean_r2_vs_cutoff_lpe_max_12A.png">
            <a:extLst>
              <a:ext uri="{FF2B5EF4-FFF2-40B4-BE49-F238E27FC236}">
                <a16:creationId xmlns:a16="http://schemas.microsoft.com/office/drawing/2014/main" id="{EA8C13FF-B2D2-B198-DFE5-2B0C9050D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2651" y="3359931"/>
            <a:ext cx="5181583" cy="313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9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chemeClr val="accent1"/>
          </a:solidFill>
          <a:ln>
            <a:solidFill>
              <a:srgbClr val="122B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64592"/>
            <a:ext cx="1154014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 MM-PBSA </a:t>
            </a:r>
            <a:r>
              <a:rPr dirty="0"/>
              <a:t>R²</a:t>
            </a:r>
            <a:r>
              <a:rPr lang="en-US" dirty="0"/>
              <a:t> potency prediction: varying cut-off distance and partial charges</a:t>
            </a:r>
            <a:endParaRPr dirty="0"/>
          </a:p>
        </p:txBody>
      </p:sp>
      <p:pic>
        <p:nvPicPr>
          <p:cNvPr id="5" name="Picture 4" descr="protocol_uniform_external_target_r2_heatmap.png"/>
          <p:cNvPicPr>
            <a:picLocks noChangeAspect="1"/>
          </p:cNvPicPr>
          <p:nvPr/>
        </p:nvPicPr>
        <p:blipFill>
          <a:blip r:embed="rId2"/>
          <a:srcRect b="2790"/>
          <a:stretch>
            <a:fillRect/>
          </a:stretch>
        </p:blipFill>
        <p:spPr>
          <a:xfrm>
            <a:off x="886109" y="914400"/>
            <a:ext cx="10590888" cy="59324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E42345-06BA-373E-2A95-24BAB443366F}"/>
              </a:ext>
            </a:extLst>
          </p:cNvPr>
          <p:cNvSpPr txBox="1"/>
          <p:nvPr/>
        </p:nvSpPr>
        <p:spPr>
          <a:xfrm>
            <a:off x="2755816" y="637401"/>
            <a:ext cx="98905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SQM needs more per-system care. SQM or </a:t>
            </a:r>
            <a:r>
              <a:rPr lang="en-US" sz="1200" dirty="0" err="1">
                <a:solidFill>
                  <a:schemeClr val="bg1"/>
                </a:solidFill>
              </a:rPr>
              <a:t>eSEN</a:t>
            </a:r>
            <a:r>
              <a:rPr lang="en-US" sz="1200" dirty="0">
                <a:solidFill>
                  <a:schemeClr val="bg1"/>
                </a:solidFill>
              </a:rPr>
              <a:t> might help rescue cases where SZYBKI fails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chemeClr val="accent1"/>
          </a:solidFill>
          <a:ln>
            <a:solidFill>
              <a:srgbClr val="122B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64592"/>
            <a:ext cx="945322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Hyperparameter Optimization </a:t>
            </a:r>
            <a:r>
              <a:rPr dirty="0"/>
              <a:t>Recommendation for a new target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063240" cy="3383280"/>
          </a:xfrm>
          <a:prstGeom prst="roundRect">
            <a:avLst/>
          </a:prstGeom>
          <a:solidFill>
            <a:srgbClr val="E8F3FA"/>
          </a:solidFill>
          <a:ln>
            <a:solidFill>
              <a:srgbClr val="E8F3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920240"/>
            <a:ext cx="26517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>
                <a:solidFill>
                  <a:srgbClr val="122B39"/>
                </a:solidFill>
                <a:latin typeface="Arial"/>
              </a:defRPr>
            </a:pPr>
            <a:r>
              <a:t>1. Benchmark locally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0976" y="2514600"/>
            <a:ext cx="2633472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0">
                <a:solidFill>
                  <a:srgbClr val="111111"/>
                </a:solidFill>
                <a:latin typeface="Arial"/>
              </a:defRPr>
            </a:pPr>
            <a:r>
              <a:t>Run a small per-target panel over cutoff, protein-charge model, and ligand-charge model using the user’s receptor conformation and ligand series.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645920"/>
            <a:ext cx="3063240" cy="3383280"/>
          </a:xfrm>
          <a:prstGeom prst="roundRect">
            <a:avLst/>
          </a:prstGeom>
          <a:solidFill>
            <a:srgbClr val="E7F7F2"/>
          </a:solidFill>
          <a:ln>
            <a:solidFill>
              <a:srgbClr val="E7F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90288" y="1920240"/>
            <a:ext cx="26517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>
                <a:solidFill>
                  <a:srgbClr val="122B39"/>
                </a:solidFill>
                <a:latin typeface="Arial"/>
              </a:defRPr>
            </a:pPr>
            <a:r>
              <a:t>2. Choose by evidence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08576" y="2514600"/>
            <a:ext cx="2633472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0">
                <a:solidFill>
                  <a:srgbClr val="111111"/>
                </a:solidFill>
                <a:latin typeface="Arial"/>
              </a:defRPr>
            </a:pPr>
            <a:r>
              <a:t>Pick the setting with the best target-specific rank and regression behavior, not just the global mean winner.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1645920"/>
            <a:ext cx="3063240" cy="3383280"/>
          </a:xfrm>
          <a:prstGeom prst="roundRect">
            <a:avLst/>
          </a:prstGeom>
          <a:solidFill>
            <a:srgbClr val="FBF1DA"/>
          </a:solidFill>
          <a:ln>
            <a:solidFill>
              <a:srgbClr val="FBF1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47888" y="1920240"/>
            <a:ext cx="26517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>
                <a:solidFill>
                  <a:srgbClr val="122B39"/>
                </a:solidFill>
                <a:latin typeface="Arial"/>
              </a:defRPr>
            </a:pPr>
            <a:r>
              <a:t>3. Recheck on updates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6176" y="2514600"/>
            <a:ext cx="2633472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0">
                <a:solidFill>
                  <a:srgbClr val="111111"/>
                </a:solidFill>
                <a:latin typeface="Arial"/>
              </a:defRPr>
            </a:pPr>
            <a:r>
              <a:rPr dirty="0"/>
              <a:t>Repeat when the protein conformation, ligand chemotype, assay endpoint, or charge/protonation assumptions change.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440680"/>
            <a:ext cx="10789920" cy="685800"/>
          </a:xfrm>
          <a:prstGeom prst="roundRect">
            <a:avLst/>
          </a:prstGeom>
          <a:solidFill>
            <a:srgbClr val="FBEAE4"/>
          </a:solidFill>
          <a:ln>
            <a:solidFill>
              <a:srgbClr val="FBE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05840" y="5577840"/>
            <a:ext cx="10241280" cy="60324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60" b="1">
                <a:solidFill>
                  <a:srgbClr val="122B39"/>
                </a:solidFill>
                <a:latin typeface="Arial"/>
              </a:defRPr>
            </a:pPr>
            <a:r>
              <a:rPr dirty="0"/>
              <a:t>Take-home: some methods work better for different systems, so the scientifically defensible default is per-</a:t>
            </a:r>
            <a:r>
              <a:rPr lang="en-US" dirty="0"/>
              <a:t>experimental-complex</a:t>
            </a:r>
            <a:r>
              <a:rPr dirty="0"/>
              <a:t> benchmarking.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6473952"/>
            <a:ext cx="112471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66666"/>
                </a:solidFill>
                <a:latin typeface="Arial"/>
              </a:defRPr>
            </a:pPr>
            <a:r>
              <a:t>Updated external-target deck generated from the 2026-06-02 protocol-uniform study.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5D823-5E38-923C-0971-311F148A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7163CA-117C-90E7-AA47-F8A02C1CD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74" y="708190"/>
            <a:ext cx="9154268" cy="664797"/>
          </a:xfrm>
        </p:spPr>
        <p:txBody>
          <a:bodyPr/>
          <a:lstStyle/>
          <a:p>
            <a:r>
              <a:rPr lang="en-US" dirty="0"/>
              <a:t>Single Point Energy Comparison on ACS2016 Scans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A7C88-6382-4D1D-2193-749533C055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2487" y="2240805"/>
            <a:ext cx="10967025" cy="1600107"/>
          </a:xfrm>
        </p:spPr>
        <p:txBody>
          <a:bodyPr/>
          <a:lstStyle/>
          <a:p>
            <a:r>
              <a:rPr lang="en-US" b="1" dirty="0"/>
              <a:t>• ACS2016 Torsion Fragments: 2,204 drug-like fragments (Sellers et al. 2017)</a:t>
            </a:r>
          </a:p>
          <a:p>
            <a:r>
              <a:rPr lang="en-US" b="1" dirty="0"/>
              <a:t>• QM reference: B3LYP/6-31G* -&gt; MP2/cc-</a:t>
            </a:r>
            <a:r>
              <a:rPr lang="en-US" b="1" dirty="0" err="1"/>
              <a:t>pVTZ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/>
              <a:t>(Xue et al. 2024)</a:t>
            </a:r>
          </a:p>
          <a:p>
            <a:r>
              <a:rPr lang="en-US" b="1" dirty="0"/>
              <a:t>• 15° grid, 24 points per scan</a:t>
            </a:r>
          </a:p>
          <a:p>
            <a:endParaRPr lang="en-US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51F492-ABAA-28E4-B867-043025D42F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B39012A-6F33-204B-8224-A57BEFB0AAD0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E47B57E-6F57-8A94-1868-E256CC912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556445"/>
              </p:ext>
            </p:extLst>
          </p:nvPr>
        </p:nvGraphicFramePr>
        <p:xfrm>
          <a:off x="114247" y="4004295"/>
          <a:ext cx="11963506" cy="2345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9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9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9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9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09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9009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300"/>
                        <a:t>Method</a:t>
                      </a:r>
                    </a:p>
                  </a:txBody>
                  <a:tcPr marL="102252" marR="102252" marT="51126" marB="51126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300" dirty="0"/>
                        <a:t>N pts</a:t>
                      </a:r>
                    </a:p>
                  </a:txBody>
                  <a:tcPr marL="102252" marR="102252" marT="51126" marB="51126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300"/>
                        <a:t>RMSE</a:t>
                      </a:r>
                    </a:p>
                  </a:txBody>
                  <a:tcPr marL="102252" marR="102252" marT="51126" marB="51126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300"/>
                        <a:t>MAE</a:t>
                      </a:r>
                    </a:p>
                  </a:txBody>
                  <a:tcPr marL="102252" marR="102252" marT="51126" marB="51126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300"/>
                        <a:t>R</a:t>
                      </a:r>
                    </a:p>
                  </a:txBody>
                  <a:tcPr marL="102252" marR="102252" marT="51126" marB="51126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300"/>
                        <a:t>Barrier RMSE</a:t>
                      </a:r>
                    </a:p>
                  </a:txBody>
                  <a:tcPr marL="102252" marR="102252" marT="51126" marB="51126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300" dirty="0"/>
                        <a:t>Min</a:t>
                      </a:r>
                      <a:r>
                        <a:rPr lang="en-US" sz="1300" dirty="0"/>
                        <a:t>imum</a:t>
                      </a:r>
                      <a:r>
                        <a:rPr sz="1300" dirty="0"/>
                        <a:t> Match</a:t>
                      </a:r>
                    </a:p>
                  </a:txBody>
                  <a:tcPr marL="102252" marR="102252" marT="51126" marB="51126"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009"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UMA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 dirty="0"/>
                        <a:t>46,536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1.57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0.78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0.910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2.76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59.1%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009"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XFF3.0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46,536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1.48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0.90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0.888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2.20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48.0%</a:t>
                      </a:r>
                    </a:p>
                  </a:txBody>
                  <a:tcPr marL="102252" marR="102252" marT="51126" marB="51126">
                    <a:solidFill>
                      <a:srgbClr val="E8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009"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OPLS3e</a:t>
                      </a:r>
                    </a:p>
                  </a:txBody>
                  <a:tcPr marL="102252" marR="102252" marT="51126" marB="51126"/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46,536</a:t>
                      </a:r>
                    </a:p>
                  </a:txBody>
                  <a:tcPr marL="102252" marR="102252" marT="51126" marB="51126"/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1.61</a:t>
                      </a:r>
                    </a:p>
                  </a:txBody>
                  <a:tcPr marL="102252" marR="102252" marT="51126" marB="51126"/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0.93</a:t>
                      </a:r>
                    </a:p>
                  </a:txBody>
                  <a:tcPr marL="102252" marR="102252" marT="51126" marB="51126"/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0.871</a:t>
                      </a:r>
                    </a:p>
                  </a:txBody>
                  <a:tcPr marL="102252" marR="102252" marT="51126" marB="51126"/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2.27</a:t>
                      </a:r>
                    </a:p>
                  </a:txBody>
                  <a:tcPr marL="102252" marR="102252" marT="51126" marB="51126"/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52.9%</a:t>
                      </a:r>
                    </a:p>
                  </a:txBody>
                  <a:tcPr marL="102252" marR="102252" marT="51126" marB="5112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990"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ANI-2x</a:t>
                      </a:r>
                    </a:p>
                  </a:txBody>
                  <a:tcPr marL="102252" marR="102252" marT="51126" marB="51126"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46,536</a:t>
                      </a:r>
                    </a:p>
                  </a:txBody>
                  <a:tcPr marL="102252" marR="102252" marT="51126" marB="51126"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1.79</a:t>
                      </a:r>
                    </a:p>
                  </a:txBody>
                  <a:tcPr marL="102252" marR="102252" marT="51126" marB="51126"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1.05</a:t>
                      </a:r>
                    </a:p>
                  </a:txBody>
                  <a:tcPr marL="102252" marR="102252" marT="51126" marB="51126"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0.875</a:t>
                      </a:r>
                    </a:p>
                  </a:txBody>
                  <a:tcPr marL="102252" marR="102252" marT="51126" marB="51126"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2.85</a:t>
                      </a:r>
                    </a:p>
                  </a:txBody>
                  <a:tcPr marL="102252" marR="102252" marT="51126" marB="51126"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52.9%</a:t>
                      </a:r>
                    </a:p>
                  </a:txBody>
                  <a:tcPr marL="102252" marR="102252" marT="51126" marB="51126">
                    <a:solidFill>
                      <a:srgbClr val="F5F5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009"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GAFF2</a:t>
                      </a:r>
                    </a:p>
                  </a:txBody>
                  <a:tcPr marL="102252" marR="102252" marT="51126" marB="51126"/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 dirty="0"/>
                        <a:t>46,536</a:t>
                      </a:r>
                    </a:p>
                  </a:txBody>
                  <a:tcPr marL="102252" marR="102252" marT="51126" marB="51126"/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3.29</a:t>
                      </a:r>
                    </a:p>
                  </a:txBody>
                  <a:tcPr marL="102252" marR="102252" marT="51126" marB="51126"/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 dirty="0"/>
                        <a:t>1.76</a:t>
                      </a:r>
                    </a:p>
                  </a:txBody>
                  <a:tcPr marL="102252" marR="102252" marT="51126" marB="51126"/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0.672</a:t>
                      </a:r>
                    </a:p>
                  </a:txBody>
                  <a:tcPr marL="102252" marR="102252" marT="51126" marB="51126"/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/>
                        <a:t>5.50</a:t>
                      </a:r>
                    </a:p>
                  </a:txBody>
                  <a:tcPr marL="102252" marR="102252" marT="51126" marB="51126"/>
                </a:tc>
                <a:tc>
                  <a:txBody>
                    <a:bodyPr/>
                    <a:lstStyle/>
                    <a:p>
                      <a:pPr>
                        <a:defRPr sz="1100">
                          <a:latin typeface="Calibri"/>
                        </a:defRPr>
                      </a:pPr>
                      <a:r>
                        <a:rPr sz="1300" dirty="0"/>
                        <a:t>40.4%</a:t>
                      </a:r>
                    </a:p>
                  </a:txBody>
                  <a:tcPr marL="102252" marR="102252" marT="51126" marB="5112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BCA57FA-05A7-17DA-6929-5FDC12751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0846" y="1422425"/>
            <a:ext cx="4174570" cy="14733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46EDBB-F3F6-EFDB-09A9-D19E18C8D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5173" y="3142263"/>
            <a:ext cx="2005916" cy="69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148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32072-E422-600C-57FD-A420470A9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817FB4-FCA9-DFDB-0B27-B164509FA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945" y="0"/>
            <a:ext cx="11139055" cy="1916012"/>
          </a:xfrm>
        </p:spPr>
        <p:txBody>
          <a:bodyPr/>
          <a:lstStyle/>
          <a:p>
            <a:r>
              <a:rPr lang="en-US" dirty="0"/>
              <a:t>XFF provides competitive fragment dihedral scan single point energies</a:t>
            </a:r>
            <a:br>
              <a:rPr lang="en-US" dirty="0"/>
            </a:b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2E665-4505-B1AD-D962-88502DE33A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B39012A-6F33-204B-8224-A57BEFB0AAD0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6" descr="act1_acs_same_system_same_angle_plot.png">
            <a:extLst>
              <a:ext uri="{FF2B5EF4-FFF2-40B4-BE49-F238E27FC236}">
                <a16:creationId xmlns:a16="http://schemas.microsoft.com/office/drawing/2014/main" id="{B67D5DB4-37CC-9695-4E4B-F0DDFE98E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45" y="2165027"/>
            <a:ext cx="1092708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382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E27B8-44FA-7FC7-066C-19A6BCCF9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BF4CD7-652D-AAF8-20BF-D5858475F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74" y="708190"/>
            <a:ext cx="10964138" cy="664797"/>
          </a:xfrm>
        </p:spPr>
        <p:txBody>
          <a:bodyPr/>
          <a:lstStyle/>
          <a:p>
            <a:r>
              <a:rPr lang="en-US" dirty="0"/>
              <a:t>AI-assisted Conformational Sampling</a:t>
            </a:r>
            <a:br>
              <a:rPr lang="en-US" dirty="0"/>
            </a:br>
            <a:r>
              <a:rPr lang="en-US" dirty="0"/>
              <a:t>Method Development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477E1-A36D-0C07-B231-14DDF37074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2487" y="2552532"/>
            <a:ext cx="10967025" cy="1600107"/>
          </a:xfrm>
        </p:spPr>
        <p:txBody>
          <a:bodyPr/>
          <a:lstStyle/>
          <a:p>
            <a:r>
              <a:rPr lang="en-US" b="1" dirty="0"/>
              <a:t>• GitHub Copilot assisted development of </a:t>
            </a:r>
            <a:r>
              <a:rPr lang="en-US" b="1" dirty="0" err="1"/>
              <a:t>pfGOAT</a:t>
            </a:r>
            <a:r>
              <a:rPr lang="en-US" b="1" dirty="0"/>
              <a:t> based on literature global optimization method</a:t>
            </a:r>
          </a:p>
          <a:p>
            <a:r>
              <a:rPr lang="en-US" b="1" dirty="0"/>
              <a:t>• ORCA-like conformational sampling protocol followed by minimization with XFF and optionally Meta </a:t>
            </a:r>
            <a:r>
              <a:rPr lang="en-US" b="1" dirty="0" err="1"/>
              <a:t>FAIRChem</a:t>
            </a:r>
            <a:r>
              <a:rPr lang="en-US" b="1" dirty="0"/>
              <a:t> </a:t>
            </a:r>
            <a:r>
              <a:rPr lang="en-US" b="1" dirty="0" err="1"/>
              <a:t>eSEN</a:t>
            </a:r>
            <a:endParaRPr lang="en-US" b="1" dirty="0"/>
          </a:p>
          <a:p>
            <a:r>
              <a:rPr lang="en-US" b="1" dirty="0"/>
              <a:t>• GEOM-Drugs:  CREST GFN2-xTB conformer ensembles (Axelrod &amp; Gómez-</a:t>
            </a:r>
            <a:r>
              <a:rPr lang="en-US" b="1" dirty="0" err="1"/>
              <a:t>Bombarelli</a:t>
            </a:r>
            <a:r>
              <a:rPr lang="en-US" b="1" dirty="0"/>
              <a:t> 2022) + internal QM (r2SCAN-3c) for single point re-ranking</a:t>
            </a:r>
          </a:p>
          <a:p>
            <a:r>
              <a:rPr lang="en-US" b="1" dirty="0"/>
              <a:t>• Platinum Diverse: crystal-structure-derived geometries  (Friedrich et al. 2017)</a:t>
            </a:r>
          </a:p>
          <a:p>
            <a:r>
              <a:rPr lang="en-US" b="1" dirty="0"/>
              <a:t> 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650A1A-EB8A-DFFF-F8B4-15A568F144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B39012A-6F33-204B-8224-A57BEFB0AAD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066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80401-124E-8205-231A-89B816170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7606BB03-E437-F6D8-334E-225B26C76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605" y="1983020"/>
            <a:ext cx="5182049" cy="210939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F2925A0-11FF-F832-BBC3-8EBC3D3F4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75" y="115908"/>
            <a:ext cx="11614958" cy="664797"/>
          </a:xfrm>
        </p:spPr>
        <p:txBody>
          <a:bodyPr/>
          <a:lstStyle/>
          <a:p>
            <a:r>
              <a:rPr lang="en-US" sz="3200" dirty="0"/>
              <a:t>ETKDG Sampling with XFF and </a:t>
            </a:r>
            <a:r>
              <a:rPr lang="en-US" sz="3200" dirty="0" err="1"/>
              <a:t>eSEN</a:t>
            </a:r>
            <a:r>
              <a:rPr lang="en-US" sz="3200" dirty="0"/>
              <a:t> rescoring shows</a:t>
            </a:r>
            <a:br>
              <a:rPr lang="en-US" sz="3200" dirty="0"/>
            </a:br>
            <a:r>
              <a:rPr lang="en-US" sz="3200" dirty="0"/>
              <a:t>comparable performance to </a:t>
            </a:r>
            <a:r>
              <a:rPr lang="en-US" sz="3200" dirty="0" err="1"/>
              <a:t>pfGOAT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9EF6C45-F731-928F-84E7-9CFAEFE783E7}"/>
              </a:ext>
            </a:extLst>
          </p:cNvPr>
          <p:cNvSpPr txBox="1"/>
          <p:nvPr/>
        </p:nvSpPr>
        <p:spPr>
          <a:xfrm>
            <a:off x="8544188" y="4083205"/>
            <a:ext cx="692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MMFF94+eSEN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30DEBF-29BB-59BA-AA7F-7CB143216A17}"/>
              </a:ext>
            </a:extLst>
          </p:cNvPr>
          <p:cNvSpPr txBox="1"/>
          <p:nvPr/>
        </p:nvSpPr>
        <p:spPr>
          <a:xfrm>
            <a:off x="2550893" y="6549371"/>
            <a:ext cx="692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MMFF94+eSEN</a:t>
            </a:r>
          </a:p>
        </p:txBody>
      </p:sp>
      <p:pic>
        <p:nvPicPr>
          <p:cNvPr id="35" name="Picture 34" descr="act4_pfgoat_control_xff_alone_platinum.png">
            <a:extLst>
              <a:ext uri="{FF2B5EF4-FFF2-40B4-BE49-F238E27FC236}">
                <a16:creationId xmlns:a16="http://schemas.microsoft.com/office/drawing/2014/main" id="{95C894F6-83B1-8B8A-B51E-3E7FAB9D58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977"/>
          <a:stretch>
            <a:fillRect/>
          </a:stretch>
        </p:blipFill>
        <p:spPr>
          <a:xfrm>
            <a:off x="6759195" y="4439863"/>
            <a:ext cx="5184913" cy="210939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8405904-D8D6-681B-3958-379886606177}"/>
              </a:ext>
            </a:extLst>
          </p:cNvPr>
          <p:cNvSpPr txBox="1"/>
          <p:nvPr/>
        </p:nvSpPr>
        <p:spPr>
          <a:xfrm>
            <a:off x="5313694" y="4092419"/>
            <a:ext cx="692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MMFF94+eSEN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349F625-35E2-00B0-53E5-B755170270CB}"/>
              </a:ext>
            </a:extLst>
          </p:cNvPr>
          <p:cNvSpPr txBox="1"/>
          <p:nvPr/>
        </p:nvSpPr>
        <p:spPr>
          <a:xfrm>
            <a:off x="4563065" y="4083205"/>
            <a:ext cx="692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EDTKG</a:t>
            </a:r>
            <a:br>
              <a:rPr lang="en-US" sz="800" dirty="0"/>
            </a:br>
            <a:r>
              <a:rPr lang="en-US" sz="800" dirty="0"/>
              <a:t>+eSEN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8AA9C24-369F-61C4-8724-FE96E5800EE4}"/>
              </a:ext>
            </a:extLst>
          </p:cNvPr>
          <p:cNvSpPr txBox="1"/>
          <p:nvPr/>
        </p:nvSpPr>
        <p:spPr>
          <a:xfrm>
            <a:off x="3748459" y="4083205"/>
            <a:ext cx="83734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pgGOAT</a:t>
            </a:r>
            <a:br>
              <a:rPr lang="en-US" sz="800" dirty="0"/>
            </a:br>
            <a:r>
              <a:rPr lang="en-US" sz="800" dirty="0"/>
              <a:t>XFF-&gt;</a:t>
            </a:r>
            <a:r>
              <a:rPr lang="en-US" sz="800" dirty="0" err="1"/>
              <a:t>eSEN</a:t>
            </a:r>
            <a:endParaRPr lang="en-US" sz="8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2EF7C50-1E78-9D5A-9CF6-3E7A2B2A5719}"/>
              </a:ext>
            </a:extLst>
          </p:cNvPr>
          <p:cNvSpPr txBox="1"/>
          <p:nvPr/>
        </p:nvSpPr>
        <p:spPr>
          <a:xfrm>
            <a:off x="7800674" y="4101618"/>
            <a:ext cx="692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EDTKG</a:t>
            </a:r>
            <a:br>
              <a:rPr lang="en-US" sz="800" dirty="0"/>
            </a:br>
            <a:r>
              <a:rPr lang="en-US" sz="800" dirty="0"/>
              <a:t>+eSEN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EBF3106-ADCB-0BED-A6FD-A9DFF441B7BE}"/>
              </a:ext>
            </a:extLst>
          </p:cNvPr>
          <p:cNvSpPr txBox="1"/>
          <p:nvPr/>
        </p:nvSpPr>
        <p:spPr>
          <a:xfrm>
            <a:off x="7027807" y="4101309"/>
            <a:ext cx="83734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pfGOAT</a:t>
            </a:r>
            <a:br>
              <a:rPr lang="en-US" sz="800" dirty="0"/>
            </a:br>
            <a:r>
              <a:rPr lang="en-US" sz="800" dirty="0"/>
              <a:t>XFF-&gt;</a:t>
            </a:r>
            <a:r>
              <a:rPr lang="en-US" sz="800" dirty="0" err="1"/>
              <a:t>eSEN</a:t>
            </a:r>
            <a:endParaRPr lang="en-US" sz="8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57E8177-F9F8-9E50-ADCA-6B27095EDD32}"/>
              </a:ext>
            </a:extLst>
          </p:cNvPr>
          <p:cNvSpPr txBox="1"/>
          <p:nvPr/>
        </p:nvSpPr>
        <p:spPr>
          <a:xfrm>
            <a:off x="11256052" y="4120045"/>
            <a:ext cx="692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MMFF94+eSEN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75B32B-35A9-FCAE-BD87-3D2588B61D7E}"/>
              </a:ext>
            </a:extLst>
          </p:cNvPr>
          <p:cNvSpPr txBox="1"/>
          <p:nvPr/>
        </p:nvSpPr>
        <p:spPr>
          <a:xfrm>
            <a:off x="10505423" y="4110831"/>
            <a:ext cx="692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EDTKG</a:t>
            </a:r>
            <a:br>
              <a:rPr lang="en-US" sz="800" dirty="0"/>
            </a:br>
            <a:r>
              <a:rPr lang="en-US" sz="800" dirty="0"/>
              <a:t>+eSEN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F21B991-C895-A2F0-8EA0-C63D8DEE1319}"/>
              </a:ext>
            </a:extLst>
          </p:cNvPr>
          <p:cNvSpPr txBox="1"/>
          <p:nvPr/>
        </p:nvSpPr>
        <p:spPr>
          <a:xfrm>
            <a:off x="9581488" y="4081014"/>
            <a:ext cx="83734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pfGOAT</a:t>
            </a:r>
            <a:br>
              <a:rPr lang="en-US" sz="800" dirty="0"/>
            </a:br>
            <a:r>
              <a:rPr lang="en-US" sz="800" dirty="0"/>
              <a:t>XFF-&gt;</a:t>
            </a:r>
            <a:r>
              <a:rPr lang="en-US" sz="800" dirty="0" err="1"/>
              <a:t>eSEN</a:t>
            </a:r>
            <a:endParaRPr lang="en-US" sz="8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7C3F6C0-7A60-7B74-12DA-CA79078D01D3}"/>
              </a:ext>
            </a:extLst>
          </p:cNvPr>
          <p:cNvSpPr txBox="1"/>
          <p:nvPr/>
        </p:nvSpPr>
        <p:spPr>
          <a:xfrm>
            <a:off x="2616923" y="6540575"/>
            <a:ext cx="692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MMFF94+XFF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CCE8307-F3CB-2EB3-5F23-D20DB526A1F1}"/>
              </a:ext>
            </a:extLst>
          </p:cNvPr>
          <p:cNvSpPr txBox="1"/>
          <p:nvPr/>
        </p:nvSpPr>
        <p:spPr>
          <a:xfrm>
            <a:off x="1883348" y="6539110"/>
            <a:ext cx="69257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EDTKG</a:t>
            </a:r>
            <a:br>
              <a:rPr lang="en-US" sz="800" dirty="0"/>
            </a:br>
            <a:r>
              <a:rPr lang="en-US" sz="800" dirty="0"/>
              <a:t>XFF</a:t>
            </a:r>
            <a:br>
              <a:rPr lang="en-US" sz="800" dirty="0"/>
            </a:br>
            <a:endParaRPr lang="en-US" sz="8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DF0F87D-DC9A-D80D-0114-2A7D7035CF22}"/>
              </a:ext>
            </a:extLst>
          </p:cNvPr>
          <p:cNvSpPr txBox="1"/>
          <p:nvPr/>
        </p:nvSpPr>
        <p:spPr>
          <a:xfrm>
            <a:off x="5289031" y="6547598"/>
            <a:ext cx="692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MMFF94+XFF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C1DB590-8312-FD4A-5532-E9EF88DD8F30}"/>
              </a:ext>
            </a:extLst>
          </p:cNvPr>
          <p:cNvSpPr txBox="1"/>
          <p:nvPr/>
        </p:nvSpPr>
        <p:spPr>
          <a:xfrm>
            <a:off x="3664162" y="6538384"/>
            <a:ext cx="83734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pgGOAT</a:t>
            </a:r>
            <a:br>
              <a:rPr lang="en-US" sz="800" dirty="0"/>
            </a:br>
            <a:r>
              <a:rPr lang="en-US" sz="800" dirty="0"/>
              <a:t>XFF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ABBB261-0428-C2D2-9D3C-64E89BC4EBB5}"/>
              </a:ext>
            </a:extLst>
          </p:cNvPr>
          <p:cNvSpPr txBox="1"/>
          <p:nvPr/>
        </p:nvSpPr>
        <p:spPr>
          <a:xfrm>
            <a:off x="8608664" y="6508481"/>
            <a:ext cx="692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MMFF94</a:t>
            </a:r>
            <a:br>
              <a:rPr lang="en-US" sz="800" dirty="0"/>
            </a:br>
            <a:r>
              <a:rPr lang="en-US" sz="800" dirty="0"/>
              <a:t>XFF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23818EE-3332-07D7-8968-602F62E603A1}"/>
              </a:ext>
            </a:extLst>
          </p:cNvPr>
          <p:cNvSpPr txBox="1"/>
          <p:nvPr/>
        </p:nvSpPr>
        <p:spPr>
          <a:xfrm>
            <a:off x="7865150" y="6526894"/>
            <a:ext cx="69257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EDTKG</a:t>
            </a:r>
            <a:br>
              <a:rPr lang="en-US" sz="800" dirty="0"/>
            </a:br>
            <a:r>
              <a:rPr lang="en-US" sz="800" dirty="0"/>
              <a:t>XFF</a:t>
            </a:r>
            <a:br>
              <a:rPr lang="en-US" sz="800" dirty="0"/>
            </a:br>
            <a:endParaRPr lang="en-US" sz="8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C79E41-6507-8215-26F9-E1E65C3A898E}"/>
              </a:ext>
            </a:extLst>
          </p:cNvPr>
          <p:cNvSpPr txBox="1"/>
          <p:nvPr/>
        </p:nvSpPr>
        <p:spPr>
          <a:xfrm>
            <a:off x="7114521" y="6546033"/>
            <a:ext cx="83734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pfGOAT</a:t>
            </a:r>
            <a:br>
              <a:rPr lang="en-US" sz="800" dirty="0"/>
            </a:br>
            <a:r>
              <a:rPr lang="en-US" sz="800" dirty="0"/>
              <a:t>XFF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A5E5E63-BEC0-1979-182B-C0C16D70F903}"/>
              </a:ext>
            </a:extLst>
          </p:cNvPr>
          <p:cNvSpPr txBox="1"/>
          <p:nvPr/>
        </p:nvSpPr>
        <p:spPr>
          <a:xfrm>
            <a:off x="11221803" y="6537532"/>
            <a:ext cx="692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MMFF94</a:t>
            </a:r>
            <a:br>
              <a:rPr lang="en-US" sz="800" dirty="0"/>
            </a:br>
            <a:r>
              <a:rPr lang="en-US" sz="800" dirty="0"/>
              <a:t>XFF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D15C7F9-3BA9-B8FA-0F2D-9DB7D93F00B6}"/>
              </a:ext>
            </a:extLst>
          </p:cNvPr>
          <p:cNvSpPr txBox="1"/>
          <p:nvPr/>
        </p:nvSpPr>
        <p:spPr>
          <a:xfrm>
            <a:off x="10471174" y="6558135"/>
            <a:ext cx="69257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EDTKG</a:t>
            </a:r>
            <a:br>
              <a:rPr lang="en-US" sz="800" dirty="0"/>
            </a:br>
            <a:r>
              <a:rPr lang="en-US" sz="800" dirty="0"/>
              <a:t>XFF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DEE4AFB-43A2-7781-19D3-3FD65064D6B4}"/>
              </a:ext>
            </a:extLst>
          </p:cNvPr>
          <p:cNvSpPr txBox="1"/>
          <p:nvPr/>
        </p:nvSpPr>
        <p:spPr>
          <a:xfrm>
            <a:off x="9656568" y="6558135"/>
            <a:ext cx="83734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pfGOAT</a:t>
            </a:r>
            <a:br>
              <a:rPr lang="en-US" sz="800" dirty="0"/>
            </a:br>
            <a:r>
              <a:rPr lang="en-US" sz="800" dirty="0"/>
              <a:t>XFF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912CEE9F-50D6-FA32-9140-2DCA6BF8EC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7083" y="1174061"/>
            <a:ext cx="10967025" cy="661805"/>
          </a:xfrm>
        </p:spPr>
        <p:txBody>
          <a:bodyPr/>
          <a:lstStyle/>
          <a:p>
            <a:pPr>
              <a:spcAft>
                <a:spcPts val="800"/>
              </a:spcAft>
              <a:defRPr sz="1400">
                <a:solidFill>
                  <a:srgbClr val="3C3C3C"/>
                </a:solidFill>
                <a:latin typeface="Calibri"/>
              </a:defRPr>
            </a:pPr>
            <a:r>
              <a:rPr lang="en-US" dirty="0"/>
              <a:t>•  GEOM: </a:t>
            </a:r>
            <a:r>
              <a:rPr lang="en-US" dirty="0" err="1"/>
              <a:t>ETKDG+eSEN</a:t>
            </a:r>
            <a:r>
              <a:rPr lang="en-US" dirty="0"/>
              <a:t> slightly leads top-k recovery (83.7/96.2%) but </a:t>
            </a:r>
            <a:r>
              <a:rPr lang="en-US" b="1" dirty="0" err="1"/>
              <a:t>pFGOAT</a:t>
            </a:r>
            <a:r>
              <a:rPr lang="en-US" dirty="0"/>
              <a:t> </a:t>
            </a:r>
            <a:r>
              <a:rPr lang="en-US" b="1" dirty="0" err="1"/>
              <a:t>XFF→eSEN</a:t>
            </a:r>
            <a:r>
              <a:rPr lang="en-US" b="1" dirty="0"/>
              <a:t> has lower mean MAE (1.021 vs 1.159)</a:t>
            </a:r>
          </a:p>
          <a:p>
            <a:pPr>
              <a:spcAft>
                <a:spcPts val="800"/>
              </a:spcAft>
              <a:defRPr sz="1400">
                <a:solidFill>
                  <a:srgbClr val="3C3C3C"/>
                </a:solidFill>
                <a:latin typeface="Calibri"/>
              </a:defRPr>
            </a:pPr>
            <a:r>
              <a:rPr lang="en-US" dirty="0"/>
              <a:t>• Platinum: </a:t>
            </a:r>
            <a:r>
              <a:rPr lang="en-US" dirty="0" err="1"/>
              <a:t>XFF→eSEN</a:t>
            </a:r>
            <a:r>
              <a:rPr lang="en-US" dirty="0"/>
              <a:t> has best top-1 (41.9%); </a:t>
            </a:r>
            <a:r>
              <a:rPr lang="en-US" dirty="0" err="1"/>
              <a:t>ETKDG+eSEN</a:t>
            </a:r>
            <a:r>
              <a:rPr lang="en-US" dirty="0"/>
              <a:t> is close (39.5%) and has the lowest mean crystal RMSD</a:t>
            </a:r>
          </a:p>
          <a:p>
            <a:endParaRPr lang="en-US" dirty="0"/>
          </a:p>
        </p:txBody>
      </p:sp>
      <p:pic>
        <p:nvPicPr>
          <p:cNvPr id="2" name="Picture 1" descr="composite_2x4.png">
            <a:extLst>
              <a:ext uri="{FF2B5EF4-FFF2-40B4-BE49-F238E27FC236}">
                <a16:creationId xmlns:a16="http://schemas.microsoft.com/office/drawing/2014/main" id="{9674A65D-F503-A154-D700-797D0D0B0E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" r="49265"/>
          <a:stretch>
            <a:fillRect/>
          </a:stretch>
        </p:blipFill>
        <p:spPr>
          <a:xfrm>
            <a:off x="237871" y="1921415"/>
            <a:ext cx="6223479" cy="49256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A65FF8-F7E9-DE1C-AD0E-560530A18291}"/>
              </a:ext>
            </a:extLst>
          </p:cNvPr>
          <p:cNvSpPr/>
          <p:nvPr/>
        </p:nvSpPr>
        <p:spPr>
          <a:xfrm>
            <a:off x="6383045" y="2654423"/>
            <a:ext cx="168675" cy="1207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D9C351-F048-90CA-2F88-9F4032072686}"/>
              </a:ext>
            </a:extLst>
          </p:cNvPr>
          <p:cNvSpPr/>
          <p:nvPr/>
        </p:nvSpPr>
        <p:spPr>
          <a:xfrm>
            <a:off x="6366770" y="5112191"/>
            <a:ext cx="168675" cy="1207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33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C079C-104C-AFB8-2327-8CD703E60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BEE415-6E18-30D7-1B1C-25EAE864F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75" y="115908"/>
            <a:ext cx="9154268" cy="664797"/>
          </a:xfrm>
        </p:spPr>
        <p:txBody>
          <a:bodyPr/>
          <a:lstStyle/>
          <a:p>
            <a:r>
              <a:rPr lang="en-US" dirty="0" err="1"/>
              <a:t>pfDesign</a:t>
            </a:r>
            <a:r>
              <a:rPr lang="en-US" dirty="0"/>
              <a:t> – Autonomous Molecular Transformations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2773E-F357-0144-A42D-D93E8E2D9B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714" y="1606594"/>
            <a:ext cx="11614959" cy="1600107"/>
          </a:xfrm>
        </p:spPr>
        <p:txBody>
          <a:bodyPr/>
          <a:lstStyle/>
          <a:p>
            <a:r>
              <a:rPr lang="en-US" b="1" dirty="0"/>
              <a:t>Autonomous ligand transformation protocol built with GitHub Copilot with semi-automated </a:t>
            </a:r>
            <a:r>
              <a:rPr lang="en-US" b="1" dirty="0" err="1"/>
              <a:t>AutoResearch</a:t>
            </a:r>
            <a:endParaRPr lang="en-US" b="1" dirty="0"/>
          </a:p>
          <a:p>
            <a:r>
              <a:rPr lang="en-US" b="1" dirty="0"/>
              <a:t>Lesson Learned:  In pursuit of optimizing something, LLMs can find creative ways of data leakage – need reminders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6481BE-C015-38F4-DDEC-15B595BBF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39012A-6F33-204B-8224-A57BEFB0AAD0}" type="slidenum">
              <a:rPr kumimoji="0" lang="en-US" sz="700" b="1" i="0" u="none" strike="noStrike" kern="1200" cap="none" spc="0" normalizeH="0" baseline="0" noProof="0" smtClean="0">
                <a:ln>
                  <a:noFill/>
                </a:ln>
                <a:solidFill>
                  <a:srgbClr val="0000C9"/>
                </a:solidFill>
                <a:effectLst/>
                <a:uLnTx/>
                <a:uFillTx/>
                <a:latin typeface="Pfizer Diatype Office" panose="020B0504040202060203" pitchFamily="34" charset="77"/>
                <a:ea typeface="+mn-ea"/>
                <a:cs typeface="+mn-cs"/>
              </a:rPr>
              <a:pPr marL="0" marR="0" lvl="0" indent="0" algn="r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700" b="1" i="0" u="none" strike="noStrike" kern="1200" cap="none" spc="0" normalizeH="0" baseline="0" noProof="0">
              <a:ln>
                <a:noFill/>
              </a:ln>
              <a:solidFill>
                <a:srgbClr val="0000C9"/>
              </a:solidFill>
              <a:effectLst/>
              <a:uLnTx/>
              <a:uFillTx/>
              <a:latin typeface="Pfizer Diatype Office" panose="020B0504040202060203" pitchFamily="34" charset="77"/>
              <a:ea typeface="+mn-ea"/>
              <a:cs typeface="+mn-cs"/>
            </a:endParaRP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56767ABA-E26F-7D46-5CC4-120CFEF997C7}"/>
              </a:ext>
            </a:extLst>
          </p:cNvPr>
          <p:cNvSpPr/>
          <p:nvPr/>
        </p:nvSpPr>
        <p:spPr>
          <a:xfrm>
            <a:off x="417714" y="2843691"/>
            <a:ext cx="1874519" cy="1280160"/>
          </a:xfrm>
          <a:prstGeom prst="roundRect">
            <a:avLst/>
          </a:prstGeom>
          <a:solidFill>
            <a:srgbClr val="EFF5F8"/>
          </a:solidFill>
          <a:ln>
            <a:solidFill>
              <a:srgbClr val="208F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A230B6-FF29-A145-1CD5-91681C04B475}"/>
              </a:ext>
            </a:extLst>
          </p:cNvPr>
          <p:cNvSpPr txBox="1"/>
          <p:nvPr/>
        </p:nvSpPr>
        <p:spPr>
          <a:xfrm>
            <a:off x="509154" y="2962563"/>
            <a:ext cx="320040" cy="3200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800" b="1">
                <a:solidFill>
                  <a:srgbClr val="DE5B49"/>
                </a:solidFill>
              </a:defRPr>
            </a:pPr>
            <a: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5D7729-719A-6584-6990-91142D5A8CA6}"/>
              </a:ext>
            </a:extLst>
          </p:cNvPr>
          <p:cNvSpPr txBox="1"/>
          <p:nvPr/>
        </p:nvSpPr>
        <p:spPr>
          <a:xfrm>
            <a:off x="856625" y="2944275"/>
            <a:ext cx="1234440" cy="274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400" b="1">
                <a:solidFill>
                  <a:srgbClr val="142A47"/>
                </a:solidFill>
              </a:defRPr>
            </a:pPr>
            <a:r>
              <a:t>Seed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BF5B1B-554A-94DA-9B1F-E60D7B721890}"/>
              </a:ext>
            </a:extLst>
          </p:cNvPr>
          <p:cNvSpPr txBox="1"/>
          <p:nvPr/>
        </p:nvSpPr>
        <p:spPr>
          <a:xfrm>
            <a:off x="582306" y="3300890"/>
            <a:ext cx="1554480" cy="475515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50" b="0">
                <a:solidFill>
                  <a:srgbClr val="1C1F23"/>
                </a:solidFill>
              </a:defRPr>
            </a:pPr>
            <a:r>
              <a:rPr dirty="0"/>
              <a:t>Known </a:t>
            </a:r>
            <a:r>
              <a:rPr lang="en-US" dirty="0"/>
              <a:t>compounds </a:t>
            </a:r>
            <a:r>
              <a:rPr dirty="0"/>
              <a:t>available before the reveal point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B0C5190-22EA-1F12-563E-BB0AC242F36A}"/>
              </a:ext>
            </a:extLst>
          </p:cNvPr>
          <p:cNvSpPr/>
          <p:nvPr/>
        </p:nvSpPr>
        <p:spPr>
          <a:xfrm>
            <a:off x="2657994" y="2843691"/>
            <a:ext cx="1874519" cy="1280160"/>
          </a:xfrm>
          <a:prstGeom prst="roundRect">
            <a:avLst/>
          </a:prstGeom>
          <a:solidFill>
            <a:srgbClr val="EFF5F8"/>
          </a:solidFill>
          <a:ln>
            <a:solidFill>
              <a:srgbClr val="208F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DA5F25-34C5-8F73-E012-B82354E7C218}"/>
              </a:ext>
            </a:extLst>
          </p:cNvPr>
          <p:cNvSpPr txBox="1"/>
          <p:nvPr/>
        </p:nvSpPr>
        <p:spPr>
          <a:xfrm>
            <a:off x="2749434" y="2962563"/>
            <a:ext cx="320040" cy="3200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800" b="1">
                <a:solidFill>
                  <a:srgbClr val="DE5B49"/>
                </a:solidFill>
              </a:defRPr>
            </a:pPr>
            <a:r>
              <a:rPr lang="en-US" dirty="0"/>
              <a:t>2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AAABFD-52CC-D37F-2A16-29BA9861DB63}"/>
              </a:ext>
            </a:extLst>
          </p:cNvPr>
          <p:cNvSpPr txBox="1"/>
          <p:nvPr/>
        </p:nvSpPr>
        <p:spPr>
          <a:xfrm>
            <a:off x="3096906" y="2944275"/>
            <a:ext cx="1234440" cy="274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400" b="1">
                <a:solidFill>
                  <a:srgbClr val="142A47"/>
                </a:solidFill>
              </a:defRPr>
            </a:pPr>
            <a:r>
              <a:rPr dirty="0"/>
              <a:t>Generate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A13455-2737-221D-85A4-9A199D46F26E}"/>
              </a:ext>
            </a:extLst>
          </p:cNvPr>
          <p:cNvSpPr txBox="1"/>
          <p:nvPr/>
        </p:nvSpPr>
        <p:spPr>
          <a:xfrm>
            <a:off x="2749435" y="3300890"/>
            <a:ext cx="1783078" cy="767903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50" b="0">
                <a:solidFill>
                  <a:srgbClr val="1C1F23"/>
                </a:solidFill>
              </a:defRPr>
            </a:pPr>
            <a:r>
              <a:rPr dirty="0"/>
              <a:t>Multiple</a:t>
            </a:r>
            <a:r>
              <a:rPr lang="en-US" dirty="0"/>
              <a:t> </a:t>
            </a:r>
            <a:r>
              <a:rPr dirty="0"/>
              <a:t>transform/scaffold-hop passes propose analogs</a:t>
            </a:r>
            <a:br>
              <a:rPr lang="en-US" dirty="0"/>
            </a:br>
            <a:r>
              <a:rPr lang="en-US" dirty="0"/>
              <a:t>MOE </a:t>
            </a:r>
            <a:r>
              <a:rPr lang="en-US" dirty="0" err="1"/>
              <a:t>Medchem</a:t>
            </a:r>
            <a:r>
              <a:rPr lang="en-US" dirty="0"/>
              <a:t> Transformations + </a:t>
            </a:r>
            <a:r>
              <a:rPr lang="en-US" dirty="0" err="1"/>
              <a:t>MedChemMoves</a:t>
            </a:r>
            <a:r>
              <a:rPr lang="en-US" dirty="0"/>
              <a:t> + BROOD</a:t>
            </a:r>
            <a:endParaRPr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215BFE2-B08A-C22D-8207-BB8460517109}"/>
              </a:ext>
            </a:extLst>
          </p:cNvPr>
          <p:cNvSpPr/>
          <p:nvPr/>
        </p:nvSpPr>
        <p:spPr>
          <a:xfrm>
            <a:off x="4898274" y="2843691"/>
            <a:ext cx="1874519" cy="1280160"/>
          </a:xfrm>
          <a:prstGeom prst="roundRect">
            <a:avLst/>
          </a:prstGeom>
          <a:solidFill>
            <a:srgbClr val="EFF5F8"/>
          </a:solidFill>
          <a:ln>
            <a:solidFill>
              <a:srgbClr val="208F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34FDE2-8C82-87F4-EC9A-6CDB341AFC94}"/>
              </a:ext>
            </a:extLst>
          </p:cNvPr>
          <p:cNvSpPr txBox="1"/>
          <p:nvPr/>
        </p:nvSpPr>
        <p:spPr>
          <a:xfrm>
            <a:off x="4989714" y="2962563"/>
            <a:ext cx="320040" cy="3200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800" b="1">
                <a:solidFill>
                  <a:srgbClr val="DE5B49"/>
                </a:solidFill>
              </a:defRPr>
            </a:pPr>
            <a: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2025D3-BC4E-FDB6-3071-CEB8368E8609}"/>
              </a:ext>
            </a:extLst>
          </p:cNvPr>
          <p:cNvSpPr txBox="1"/>
          <p:nvPr/>
        </p:nvSpPr>
        <p:spPr>
          <a:xfrm>
            <a:off x="5337186" y="2944275"/>
            <a:ext cx="1234440" cy="274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400" b="1">
                <a:solidFill>
                  <a:srgbClr val="142A47"/>
                </a:solidFill>
              </a:defRPr>
            </a:pPr>
            <a:r>
              <a:t>Reveal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76972D-1D58-5860-FE31-8FD8E50BD51A}"/>
              </a:ext>
            </a:extLst>
          </p:cNvPr>
          <p:cNvSpPr txBox="1"/>
          <p:nvPr/>
        </p:nvSpPr>
        <p:spPr>
          <a:xfrm>
            <a:off x="5062866" y="3300890"/>
            <a:ext cx="1554480" cy="5029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50" b="0">
                <a:solidFill>
                  <a:srgbClr val="1C1F23"/>
                </a:solidFill>
              </a:defRPr>
            </a:pPr>
            <a:r>
              <a:t>Next temporal batch is treated as unseen target set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32213FC-14A9-98A8-3997-E7C6409E86E3}"/>
              </a:ext>
            </a:extLst>
          </p:cNvPr>
          <p:cNvSpPr/>
          <p:nvPr/>
        </p:nvSpPr>
        <p:spPr>
          <a:xfrm>
            <a:off x="7138554" y="2843691"/>
            <a:ext cx="1874519" cy="1280160"/>
          </a:xfrm>
          <a:prstGeom prst="roundRect">
            <a:avLst/>
          </a:prstGeom>
          <a:solidFill>
            <a:srgbClr val="EFF5F8"/>
          </a:solidFill>
          <a:ln>
            <a:solidFill>
              <a:srgbClr val="208F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898506-2A0F-CF86-9371-60280CF0D1D6}"/>
              </a:ext>
            </a:extLst>
          </p:cNvPr>
          <p:cNvSpPr txBox="1"/>
          <p:nvPr/>
        </p:nvSpPr>
        <p:spPr>
          <a:xfrm>
            <a:off x="7229994" y="2962563"/>
            <a:ext cx="320040" cy="3200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800" b="1">
                <a:solidFill>
                  <a:srgbClr val="DE5B49"/>
                </a:solidFill>
              </a:defRPr>
            </a:pPr>
            <a: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60E0FC-96EC-8700-8AD3-978E52F5433C}"/>
              </a:ext>
            </a:extLst>
          </p:cNvPr>
          <p:cNvSpPr txBox="1"/>
          <p:nvPr/>
        </p:nvSpPr>
        <p:spPr>
          <a:xfrm>
            <a:off x="7577466" y="2944275"/>
            <a:ext cx="1234440" cy="274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400" b="1">
                <a:solidFill>
                  <a:srgbClr val="142A47"/>
                </a:solidFill>
              </a:defRPr>
            </a:pPr>
            <a:r>
              <a:t>Score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6DB466-BAE9-4E16-9E59-227E43FAE630}"/>
              </a:ext>
            </a:extLst>
          </p:cNvPr>
          <p:cNvSpPr txBox="1"/>
          <p:nvPr/>
        </p:nvSpPr>
        <p:spPr>
          <a:xfrm>
            <a:off x="7303146" y="3300890"/>
            <a:ext cx="1554480" cy="5029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50" b="0">
                <a:solidFill>
                  <a:srgbClr val="1C1F23"/>
                </a:solidFill>
              </a:defRPr>
            </a:pPr>
            <a:r>
              <a:t>Nearest-neighbor similarity to generated analogs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792E5EC2-77DC-B2A1-94BE-ECE885EC38CF}"/>
              </a:ext>
            </a:extLst>
          </p:cNvPr>
          <p:cNvSpPr/>
          <p:nvPr/>
        </p:nvSpPr>
        <p:spPr>
          <a:xfrm>
            <a:off x="9378834" y="2843691"/>
            <a:ext cx="1874519" cy="1280160"/>
          </a:xfrm>
          <a:prstGeom prst="roundRect">
            <a:avLst/>
          </a:prstGeom>
          <a:solidFill>
            <a:srgbClr val="EFF5F8"/>
          </a:solidFill>
          <a:ln>
            <a:solidFill>
              <a:srgbClr val="208F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E484DF-D521-B344-F38E-4951D49A6F9D}"/>
              </a:ext>
            </a:extLst>
          </p:cNvPr>
          <p:cNvSpPr txBox="1"/>
          <p:nvPr/>
        </p:nvSpPr>
        <p:spPr>
          <a:xfrm>
            <a:off x="9470274" y="2962563"/>
            <a:ext cx="320040" cy="3200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800" b="1">
                <a:solidFill>
                  <a:srgbClr val="DE5B49"/>
                </a:solidFill>
              </a:defRPr>
            </a:pPr>
            <a: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BC95CC-14B8-25C2-716C-FC08572E202A}"/>
              </a:ext>
            </a:extLst>
          </p:cNvPr>
          <p:cNvSpPr txBox="1"/>
          <p:nvPr/>
        </p:nvSpPr>
        <p:spPr>
          <a:xfrm>
            <a:off x="9817746" y="2944275"/>
            <a:ext cx="1234440" cy="2743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400" b="1">
                <a:solidFill>
                  <a:srgbClr val="142A47"/>
                </a:solidFill>
              </a:defRPr>
            </a:pPr>
            <a:r>
              <a:t>Repeat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9F416E-B563-665B-F46B-1FDA695B6588}"/>
              </a:ext>
            </a:extLst>
          </p:cNvPr>
          <p:cNvSpPr txBox="1"/>
          <p:nvPr/>
        </p:nvSpPr>
        <p:spPr>
          <a:xfrm>
            <a:off x="9543426" y="3300890"/>
            <a:ext cx="1554480" cy="5029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50" b="0">
                <a:solidFill>
                  <a:srgbClr val="1C1F23"/>
                </a:solidFill>
              </a:defRPr>
            </a:pPr>
            <a:r>
              <a:t>Cumulative recovery tracked across epochs</a:t>
            </a:r>
          </a:p>
        </p:txBody>
      </p:sp>
      <p:pic>
        <p:nvPicPr>
          <p:cNvPr id="25" name="Picture 24" descr="study1_protocol_evolution.png">
            <a:extLst>
              <a:ext uri="{FF2B5EF4-FFF2-40B4-BE49-F238E27FC236}">
                <a16:creationId xmlns:a16="http://schemas.microsoft.com/office/drawing/2014/main" id="{63C58362-2F28-DC7E-0045-F05F974D7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418" y="4365711"/>
            <a:ext cx="4517273" cy="2492289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C80D601-CF94-BD60-88DC-BEABB92F6ACF}"/>
              </a:ext>
            </a:extLst>
          </p:cNvPr>
          <p:cNvCxnSpPr/>
          <p:nvPr/>
        </p:nvCxnSpPr>
        <p:spPr>
          <a:xfrm>
            <a:off x="5434445" y="4769427"/>
            <a:ext cx="0" cy="5299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623B33A-2928-5FC5-4B4C-3BDEAB1AE3D2}"/>
              </a:ext>
            </a:extLst>
          </p:cNvPr>
          <p:cNvSpPr txBox="1"/>
          <p:nvPr/>
        </p:nvSpPr>
        <p:spPr>
          <a:xfrm>
            <a:off x="5282587" y="4581050"/>
            <a:ext cx="13436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Removed data leakage</a:t>
            </a:r>
          </a:p>
        </p:txBody>
      </p:sp>
      <p:pic>
        <p:nvPicPr>
          <p:cNvPr id="31" name="Picture 30" descr="backup_strict_prereveal_modes.png">
            <a:extLst>
              <a:ext uri="{FF2B5EF4-FFF2-40B4-BE49-F238E27FC236}">
                <a16:creationId xmlns:a16="http://schemas.microsoft.com/office/drawing/2014/main" id="{8571CFB0-10BB-E36A-E0D0-DE6AA5977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62" y="4161955"/>
            <a:ext cx="4724308" cy="259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25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46FB5-0790-014A-1BE7-0B1B5ED4B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980D665E-B57A-CD14-D2E4-AB0FA1F808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20513" t="295" r="20513" b="295"/>
          <a:stretch>
            <a:fillRect/>
          </a:stretch>
        </p:blipFill>
        <p:spPr bwMode="auto">
          <a:xfrm>
            <a:off x="6096000" y="0"/>
            <a:ext cx="6096000" cy="685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69DF8B2-02A6-114E-D05C-AE5CA6D689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defTabSz="1170137">
              <a:defRPr sz="1900">
                <a:solidFill>
                  <a:srgbClr val="041E42"/>
                </a:solidFill>
                <a:latin typeface="Bogle Regular"/>
                <a:ea typeface="Bogle Regular"/>
                <a:cs typeface="Bogle Regular"/>
                <a:sym typeface="Bogle Regular"/>
              </a:defRPr>
            </a:pP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 New compound ideas with full </a:t>
            </a:r>
            <a:r>
              <a:rPr lang="en-US" sz="1400" dirty="0" err="1">
                <a:solidFill>
                  <a:srgbClr val="02005E"/>
                </a:solidFill>
                <a:latin typeface="Pfizer Diatype Office" panose="020B0504040202060203" pitchFamily="34" charset="77"/>
              </a:rPr>
              <a:t>compchem</a:t>
            </a: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 packages</a:t>
            </a: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Be careful of giving the agent credit cards (cloud FEP)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56C64420-44D2-AC3C-A233-C615DE7C34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 lIns="0" tIns="0" rIns="0" bIns="0"/>
          <a:lstStyle>
            <a:lvl1pPr>
              <a:defRPr lang="en-US" sz="2699" b="1" kern="1200" spc="-25" dirty="0">
                <a:solidFill>
                  <a:schemeClr val="accent1"/>
                </a:solidFill>
                <a:latin typeface="Pfizer Tomorrow" panose="02010503040201060303" pitchFamily="2" charset="77"/>
                <a:ea typeface="+mj-ea"/>
                <a:cs typeface="+mj-cs"/>
              </a:defRPr>
            </a:lvl1pPr>
          </a:lstStyle>
          <a:p>
            <a:r>
              <a:rPr lang="en-US" dirty="0"/>
              <a:t>The Future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EB7368-9B1C-0676-E322-0141080842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B39012A-6F33-204B-8224-A57BEFB0AAD0}" type="slidenum">
              <a:rPr lang="en-US" smtClean="0">
                <a:solidFill>
                  <a:schemeClr val="bg1"/>
                </a:solidFill>
              </a:rPr>
              <a:pPr/>
              <a:t>18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D65DC04E-307F-B008-2F1B-037B62509C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defTabSz="1170137">
              <a:defRPr sz="1900">
                <a:solidFill>
                  <a:srgbClr val="041E42"/>
                </a:solidFill>
                <a:latin typeface="Bogle Regular"/>
                <a:ea typeface="Bogle Regular"/>
                <a:cs typeface="Bogle Regular"/>
                <a:sym typeface="Bogle Regular"/>
              </a:defRPr>
            </a:pP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Analyze chat histories</a:t>
            </a: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modify system prompts and toolsets/skills of sub-agents</a:t>
            </a: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memory consolidation (dreaming)</a:t>
            </a: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e.g. Google Harness2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56E839E7-AE67-1431-3BB3-1EEE776388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3151" y="1642623"/>
            <a:ext cx="266007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r>
              <a:rPr lang="en-US" b="1" spc="-25" dirty="0">
                <a:solidFill>
                  <a:schemeClr val="accent1"/>
                </a:solidFill>
                <a:latin typeface="Pfizer Tomorrow" panose="02010503040201060303" pitchFamily="2" charset="77"/>
              </a:rPr>
              <a:t>E2E Design Agents</a:t>
            </a:r>
            <a:endParaRPr lang="en-US" sz="1400" b="1" spc="-25" dirty="0">
              <a:solidFill>
                <a:schemeClr val="accent1"/>
              </a:solidFill>
              <a:latin typeface="Pfizer Tomorrow" panose="02010503040201060303" pitchFamily="2" charset="77"/>
            </a:endParaRP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9FFFF41C-30EE-0327-481B-8194635AA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6671" y="1633401"/>
            <a:ext cx="2564054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r>
              <a:rPr lang="en-US" b="1" spc="-25" dirty="0">
                <a:solidFill>
                  <a:schemeClr val="accent1"/>
                </a:solidFill>
                <a:latin typeface="Pfizer Tomorrow" panose="02010503040201060303" pitchFamily="2" charset="77"/>
              </a:rPr>
              <a:t>Self-Improving Agent Harnesses</a:t>
            </a:r>
            <a:endParaRPr lang="en-US" sz="1400" b="1" spc="-25" dirty="0">
              <a:solidFill>
                <a:schemeClr val="accent1"/>
              </a:solidFill>
              <a:latin typeface="Pfizer Tomorrow" panose="02010503040201060303" pitchFamily="2" charset="77"/>
            </a:endParaRP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F64DD23E-F4FF-EF7F-9450-715F167FEE0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defTabSz="1170137">
              <a:defRPr sz="1900">
                <a:solidFill>
                  <a:srgbClr val="041E42"/>
                </a:solidFill>
                <a:latin typeface="Bogle Regular"/>
                <a:ea typeface="Bogle Regular"/>
                <a:cs typeface="Bogle Regular"/>
                <a:sym typeface="Bogle Regular"/>
              </a:defRPr>
            </a:pPr>
            <a:r>
              <a:rPr lang="en-US" sz="1400" dirty="0" err="1">
                <a:solidFill>
                  <a:srgbClr val="02005E"/>
                </a:solidFill>
                <a:latin typeface="Pfizer Diatype Office" panose="020B0504040202060203" pitchFamily="34" charset="77"/>
              </a:rPr>
              <a:t>Compchem</a:t>
            </a: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 OpenClaw</a:t>
            </a: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Listen for new data</a:t>
            </a: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Act on new data as it comes in</a:t>
            </a: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Calculations, reports and visualizations ready the next morning</a:t>
            </a:r>
            <a:endParaRPr lang="en-US" dirty="0"/>
          </a:p>
          <a:p>
            <a:pPr defTabSz="1170137">
              <a:defRPr sz="1900">
                <a:solidFill>
                  <a:srgbClr val="041E42"/>
                </a:solidFill>
                <a:latin typeface="Bogle Regular"/>
                <a:ea typeface="Bogle Regular"/>
                <a:cs typeface="Bogle Regular"/>
                <a:sym typeface="Bogle Regular"/>
              </a:defRPr>
            </a:pPr>
            <a:endParaRPr lang="en-US" sz="1400" dirty="0">
              <a:solidFill>
                <a:srgbClr val="02005E"/>
              </a:solidFill>
              <a:latin typeface="Pfizer Diatype Office" panose="020B0504040202060203" pitchFamily="34" charset="77"/>
            </a:endParaRP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F7BA75C0-886A-570E-4A3B-60B8AF99A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pPr defTabSz="1170137">
              <a:defRPr sz="1900">
                <a:solidFill>
                  <a:srgbClr val="041E42"/>
                </a:solidFill>
                <a:latin typeface="Bogle Regular"/>
                <a:ea typeface="Bogle Regular"/>
                <a:cs typeface="Bogle Regular"/>
                <a:sym typeface="Bogle Regular"/>
              </a:defRPr>
            </a:pP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Reading lots of log files</a:t>
            </a: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Attention to each step of the calculation for each ligand</a:t>
            </a: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Beyond </a:t>
            </a:r>
            <a:r>
              <a:rPr lang="en-US" sz="1400" dirty="0" err="1">
                <a:solidFill>
                  <a:srgbClr val="02005E"/>
                </a:solidFill>
                <a:latin typeface="Pfizer Diatype Office" panose="020B0504040202060203" pitchFamily="34" charset="77"/>
              </a:rPr>
              <a:t>AutoResearch</a:t>
            </a: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 – Evolutionary Code Optimization</a:t>
            </a: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(Google Alpha Evolve, </a:t>
            </a:r>
            <a:r>
              <a:rPr lang="en-US" sz="1400" dirty="0" err="1">
                <a:solidFill>
                  <a:srgbClr val="02005E"/>
                </a:solidFill>
                <a:latin typeface="Pfizer Diatype Office" panose="020B0504040202060203" pitchFamily="34" charset="77"/>
              </a:rPr>
              <a:t>OpenEvolve</a:t>
            </a:r>
            <a: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  <a:t> )</a:t>
            </a:r>
            <a:br>
              <a:rPr lang="en-US" sz="1400" dirty="0">
                <a:solidFill>
                  <a:srgbClr val="02005E"/>
                </a:solidFill>
                <a:latin typeface="Pfizer Diatype Office" panose="020B0504040202060203" pitchFamily="34" charset="77"/>
              </a:rPr>
            </a:br>
            <a:endParaRPr lang="en-US" sz="1400" dirty="0">
              <a:solidFill>
                <a:srgbClr val="02005E"/>
              </a:solidFill>
              <a:latin typeface="Pfizer Diatype Office" panose="020B0504040202060203" pitchFamily="34" charset="77"/>
            </a:endParaRPr>
          </a:p>
          <a:p>
            <a:pPr defTabSz="1170137">
              <a:defRPr sz="1900">
                <a:solidFill>
                  <a:srgbClr val="041E42"/>
                </a:solidFill>
                <a:latin typeface="Bogle Regular"/>
                <a:ea typeface="Bogle Regular"/>
                <a:cs typeface="Bogle Regular"/>
                <a:sym typeface="Bogle Regular"/>
              </a:defRPr>
            </a:pPr>
            <a:endParaRPr lang="en-US" sz="1400" dirty="0">
              <a:solidFill>
                <a:srgbClr val="02005E"/>
              </a:solidFill>
              <a:latin typeface="Pfizer Diatype Office" panose="020B0504040202060203" pitchFamily="34" charset="77"/>
            </a:endParaRP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6C3EFCCF-102A-2606-5B9D-CC5CE2746F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r>
              <a:rPr lang="en-US" sz="1400" b="1" spc="-25" dirty="0">
                <a:solidFill>
                  <a:schemeClr val="accent1"/>
                </a:solidFill>
                <a:latin typeface="Pfizer Tomorrow" panose="02010503040201060303" pitchFamily="2" charset="77"/>
              </a:rPr>
              <a:t>Always-On Agents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7E5A9B77-0928-A908-D7FA-475F4C6E52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1pPr>
            <a:lvl2pPr marL="457086" indent="0">
              <a:buNone/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2pPr>
            <a:lvl3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3pPr>
            <a:lvl4pPr>
              <a:defRPr lang="en-US" sz="1400" b="0" i="0" kern="1200" spc="-50" dirty="0" smtClean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4pPr>
            <a:lvl5pPr>
              <a:defRPr lang="en-US" sz="1400" b="0" i="0" kern="1200" spc="-50" dirty="0">
                <a:solidFill>
                  <a:srgbClr val="02005E"/>
                </a:solidFill>
                <a:latin typeface="Pfizer Diatype Office" panose="020B0504040202060203" pitchFamily="34" charset="77"/>
                <a:ea typeface="+mn-ea"/>
                <a:cs typeface="+mn-cs"/>
              </a:defRPr>
            </a:lvl5pPr>
          </a:lstStyle>
          <a:p>
            <a:r>
              <a:rPr lang="en-US" sz="1400" b="1" spc="-25" dirty="0">
                <a:solidFill>
                  <a:schemeClr val="accent1"/>
                </a:solidFill>
                <a:latin typeface="Pfizer Tomorrow" panose="02010503040201060303" pitchFamily="2" charset="77"/>
              </a:rPr>
              <a:t>Agent Swarms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1BCCE8-EB7E-327B-DF9A-0F323F18800C}"/>
              </a:ext>
            </a:extLst>
          </p:cNvPr>
          <p:cNvSpPr txBox="1"/>
          <p:nvPr/>
        </p:nvSpPr>
        <p:spPr>
          <a:xfrm>
            <a:off x="8884349" y="6506098"/>
            <a:ext cx="2357610" cy="20005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 rtl="0"/>
            <a:r>
              <a:rPr lang="en-US" sz="700" b="1" i="0" kern="1200">
                <a:solidFill>
                  <a:schemeClr val="bg1"/>
                </a:solidFill>
                <a:latin typeface="Pfizer Diatype Office" panose="020B0504040202060203" pitchFamily="34" charset="77"/>
                <a:ea typeface="+mn-ea"/>
                <a:cs typeface="+mn-cs"/>
              </a:rPr>
              <a:t>Pfizer 2026 | 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2799137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DA0AAE-B3E6-CDCE-B7D8-619B25861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374" y="708190"/>
            <a:ext cx="9154268" cy="664797"/>
          </a:xfrm>
        </p:spPr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4070B-A932-5EB2-A427-326F61E057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/>
              <a:t>Joy Yang</a:t>
            </a:r>
          </a:p>
          <a:p>
            <a:r>
              <a:rPr lang="en-US" b="1" dirty="0"/>
              <a:t>Phillip Hudson</a:t>
            </a:r>
          </a:p>
          <a:p>
            <a:r>
              <a:rPr lang="en-US" b="1" dirty="0"/>
              <a:t>Mayur Khanna</a:t>
            </a:r>
          </a:p>
          <a:p>
            <a:r>
              <a:rPr lang="en-US" b="1" dirty="0"/>
              <a:t>Shane Wierbowski</a:t>
            </a:r>
          </a:p>
          <a:p>
            <a:r>
              <a:rPr lang="en-US" b="1" dirty="0"/>
              <a:t>Emmanuel Ehmki</a:t>
            </a:r>
          </a:p>
          <a:p>
            <a:r>
              <a:rPr lang="en-US" b="1" dirty="0"/>
              <a:t>Dac-Trung Nguyen</a:t>
            </a:r>
          </a:p>
          <a:p>
            <a:r>
              <a:rPr lang="en-US" b="1" dirty="0"/>
              <a:t>Heather McNamee and the Pfizer GitHub team</a:t>
            </a:r>
          </a:p>
          <a:p>
            <a:endParaRPr lang="en-US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D6BD5F-FE19-AB8C-82BE-E97E52FC2D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B39012A-6F33-204B-8224-A57BEFB0AAD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744F33-C20B-9886-3CEC-73D966933960}"/>
              </a:ext>
            </a:extLst>
          </p:cNvPr>
          <p:cNvSpPr txBox="1"/>
          <p:nvPr/>
        </p:nvSpPr>
        <p:spPr>
          <a:xfrm>
            <a:off x="2571324" y="6149810"/>
            <a:ext cx="31488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/>
              <a:t>chris</a:t>
            </a:r>
            <a:r>
              <a:rPr lang="en-US" sz="1800" dirty="0"/>
              <a:t>-lee-mc</a:t>
            </a:r>
            <a:br>
              <a:rPr lang="en-US" sz="1800" dirty="0"/>
            </a:br>
            <a:r>
              <a:rPr lang="en-US" sz="1800" dirty="0"/>
              <a:t>Christopher-Lee-McClendon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75567D-0240-4D96-D15B-74B16FF3B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512" y="6118238"/>
            <a:ext cx="665421" cy="60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55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FE0A2-B4D2-47C2-7DDE-64C007CD4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7312935"/>
      </p:ext>
    </p:extLst>
  </p:cSld>
  <p:clrMapOvr>
    <a:masterClrMapping/>
  </p:clrMapOvr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PRESENTATION TITLE">
  <a:themeElements>
    <a:clrScheme name="Pfizer Color Theme">
      <a:dk1>
        <a:srgbClr val="000000"/>
      </a:dk1>
      <a:lt1>
        <a:srgbClr val="FFFFFF"/>
      </a:lt1>
      <a:dk2>
        <a:srgbClr val="000067"/>
      </a:dk2>
      <a:lt2>
        <a:srgbClr val="E0E0E0"/>
      </a:lt2>
      <a:accent1>
        <a:srgbClr val="0000C9"/>
      </a:accent1>
      <a:accent2>
        <a:srgbClr val="0095FF"/>
      </a:accent2>
      <a:accent3>
        <a:srgbClr val="AEE3FF"/>
      </a:accent3>
      <a:accent4>
        <a:srgbClr val="68D1FF"/>
      </a:accent4>
      <a:accent5>
        <a:srgbClr val="00B7A5"/>
      </a:accent5>
      <a:accent6>
        <a:srgbClr val="A68AFF"/>
      </a:accent6>
      <a:hlink>
        <a:srgbClr val="0095FF"/>
      </a:hlink>
      <a:folHlink>
        <a:srgbClr val="0000C9"/>
      </a:folHlink>
    </a:clrScheme>
    <a:fontScheme name="Pfizer Fonts">
      <a:majorFont>
        <a:latin typeface="Pfizer Tomorrow"/>
        <a:ea typeface=""/>
        <a:cs typeface=""/>
      </a:majorFont>
      <a:minorFont>
        <a:latin typeface="Pfizer Diatype Office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QUOTES">
  <a:themeElements>
    <a:clrScheme name="Pfizer Color Theme">
      <a:dk1>
        <a:srgbClr val="000000"/>
      </a:dk1>
      <a:lt1>
        <a:srgbClr val="FFFFFF"/>
      </a:lt1>
      <a:dk2>
        <a:srgbClr val="000067"/>
      </a:dk2>
      <a:lt2>
        <a:srgbClr val="E0E0E0"/>
      </a:lt2>
      <a:accent1>
        <a:srgbClr val="0000C9"/>
      </a:accent1>
      <a:accent2>
        <a:srgbClr val="0095FF"/>
      </a:accent2>
      <a:accent3>
        <a:srgbClr val="AEE3FF"/>
      </a:accent3>
      <a:accent4>
        <a:srgbClr val="68D1FF"/>
      </a:accent4>
      <a:accent5>
        <a:srgbClr val="00B7A5"/>
      </a:accent5>
      <a:accent6>
        <a:srgbClr val="A68AFF"/>
      </a:accent6>
      <a:hlink>
        <a:srgbClr val="0095FF"/>
      </a:hlink>
      <a:folHlink>
        <a:srgbClr val="0000C9"/>
      </a:folHlink>
    </a:clrScheme>
    <a:fontScheme name="Pfizer Fonts">
      <a:majorFont>
        <a:latin typeface="Pfizer Tomorrow"/>
        <a:ea typeface=""/>
        <a:cs typeface=""/>
      </a:majorFont>
      <a:minorFont>
        <a:latin typeface="Pfizer Diatype Office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XT WITH IMAGES">
  <a:themeElements>
    <a:clrScheme name="Pfizer Color Theme">
      <a:dk1>
        <a:srgbClr val="000000"/>
      </a:dk1>
      <a:lt1>
        <a:srgbClr val="FFFFFF"/>
      </a:lt1>
      <a:dk2>
        <a:srgbClr val="000067"/>
      </a:dk2>
      <a:lt2>
        <a:srgbClr val="E0E0E0"/>
      </a:lt2>
      <a:accent1>
        <a:srgbClr val="0000C9"/>
      </a:accent1>
      <a:accent2>
        <a:srgbClr val="0095FF"/>
      </a:accent2>
      <a:accent3>
        <a:srgbClr val="AEE3FF"/>
      </a:accent3>
      <a:accent4>
        <a:srgbClr val="68D1FF"/>
      </a:accent4>
      <a:accent5>
        <a:srgbClr val="00B7A5"/>
      </a:accent5>
      <a:accent6>
        <a:srgbClr val="A68AFF"/>
      </a:accent6>
      <a:hlink>
        <a:srgbClr val="0095FF"/>
      </a:hlink>
      <a:folHlink>
        <a:srgbClr val="0000C9"/>
      </a:folHlink>
    </a:clrScheme>
    <a:fontScheme name="Pfizer Fonts">
      <a:majorFont>
        <a:latin typeface="Pfizer Tomorrow"/>
        <a:ea typeface=""/>
        <a:cs typeface=""/>
      </a:majorFont>
      <a:minorFont>
        <a:latin typeface="Pfizer Diatype Office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ANK YOU">
  <a:themeElements>
    <a:clrScheme name="Pfizer Color Theme">
      <a:dk1>
        <a:srgbClr val="000000"/>
      </a:dk1>
      <a:lt1>
        <a:srgbClr val="FFFFFF"/>
      </a:lt1>
      <a:dk2>
        <a:srgbClr val="000067"/>
      </a:dk2>
      <a:lt2>
        <a:srgbClr val="E0E0E0"/>
      </a:lt2>
      <a:accent1>
        <a:srgbClr val="0000C9"/>
      </a:accent1>
      <a:accent2>
        <a:srgbClr val="0095FF"/>
      </a:accent2>
      <a:accent3>
        <a:srgbClr val="AEE3FF"/>
      </a:accent3>
      <a:accent4>
        <a:srgbClr val="68D1FF"/>
      </a:accent4>
      <a:accent5>
        <a:srgbClr val="00B7A5"/>
      </a:accent5>
      <a:accent6>
        <a:srgbClr val="A68AFF"/>
      </a:accent6>
      <a:hlink>
        <a:srgbClr val="0095FF"/>
      </a:hlink>
      <a:folHlink>
        <a:srgbClr val="0000C9"/>
      </a:folHlink>
    </a:clrScheme>
    <a:fontScheme name="Pfizer Fonts">
      <a:majorFont>
        <a:latin typeface="Pfizer Tomorrow"/>
        <a:ea typeface=""/>
        <a:cs typeface=""/>
      </a:majorFont>
      <a:minorFont>
        <a:latin typeface="Pfizer Diatype Office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D6F45A3BD9994EBEDDED6123626DDB" ma:contentTypeVersion="20" ma:contentTypeDescription="Crée un document." ma:contentTypeScope="" ma:versionID="cb55176dac9bb0706bd19a79b190ecb6">
  <xsd:schema xmlns:xsd="http://www.w3.org/2001/XMLSchema" xmlns:xs="http://www.w3.org/2001/XMLSchema" xmlns:p="http://schemas.microsoft.com/office/2006/metadata/properties" xmlns:ns2="a7fd6473-9eae-4856-9ae9-aea5ad28c6d1" xmlns:ns3="9dd9d113-ddb6-45d7-b56f-18c4c9235136" targetNamespace="http://schemas.microsoft.com/office/2006/metadata/properties" ma:root="true" ma:fieldsID="f81e9c76b528bed01f3f936ae19e7f05" ns2:_="" ns3:_="">
    <xsd:import namespace="a7fd6473-9eae-4856-9ae9-aea5ad28c6d1"/>
    <xsd:import namespace="9dd9d113-ddb6-45d7-b56f-18c4c92351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danslevivie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fd6473-9eae-4856-9ae9-aea5ad28c6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nslevivier" ma:index="20" nillable="true" ma:displayName="dans le vivier" ma:default="1" ma:format="Dropdown" ma:internalName="danslevivier">
      <xsd:simpleType>
        <xsd:restriction base="dms:Boolean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alises d’images" ma:readOnly="false" ma:fieldId="{5cf76f15-5ced-4ddc-b409-7134ff3c332f}" ma:taxonomyMulti="true" ma:sspId="ec92275f-e7c1-4781-90e9-da9cf8bd78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d9d113-ddb6-45d7-b56f-18c4c923513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aab62c8-c39b-409c-9478-3caad5470fe2}" ma:internalName="TaxCatchAll" ma:showField="CatchAllData" ma:web="9dd9d113-ddb6-45d7-b56f-18c4c92351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d9d113-ddb6-45d7-b56f-18c4c9235136" xsi:nil="true"/>
    <lcf76f155ced4ddcb4097134ff3c332f xmlns="a7fd6473-9eae-4856-9ae9-aea5ad28c6d1">
      <Terms xmlns="http://schemas.microsoft.com/office/infopath/2007/PartnerControls"/>
    </lcf76f155ced4ddcb4097134ff3c332f>
    <danslevivier xmlns="a7fd6473-9eae-4856-9ae9-aea5ad28c6d1">true</danslevivier>
  </documentManagement>
</p:properties>
</file>

<file path=customXml/itemProps1.xml><?xml version="1.0" encoding="utf-8"?>
<ds:datastoreItem xmlns:ds="http://schemas.openxmlformats.org/officeDocument/2006/customXml" ds:itemID="{5D7C206D-D4FF-42B1-BB48-D90C27584D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890D01-C88E-44C1-AE43-B792D3C073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fd6473-9eae-4856-9ae9-aea5ad28c6d1"/>
    <ds:schemaRef ds:uri="9dd9d113-ddb6-45d7-b56f-18c4c92351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BAF75C0-5102-4070-A026-E23CAC59105A}">
  <ds:schemaRefs>
    <ds:schemaRef ds:uri="http://schemas.microsoft.com/office/2006/documentManagement/types"/>
    <ds:schemaRef ds:uri="http://www.w3.org/XML/1998/namespace"/>
    <ds:schemaRef ds:uri="9f48660d-7349-4284-8eaf-e361816985fb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  <ds:schemaRef ds:uri="9dd9d113-ddb6-45d7-b56f-18c4c9235136"/>
    <ds:schemaRef ds:uri="a7fd6473-9eae-4856-9ae9-aea5ad28c6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16833</TotalTime>
  <Words>1480</Words>
  <Application>Microsoft Office PowerPoint</Application>
  <PresentationFormat>Grand écran</PresentationFormat>
  <Paragraphs>217</Paragraphs>
  <Slides>20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20</vt:i4>
      </vt:variant>
    </vt:vector>
  </HeadingPairs>
  <TitlesOfParts>
    <vt:vector size="32" baseType="lpstr">
      <vt:lpstr>Pfizer Diatype</vt:lpstr>
      <vt:lpstr>Rockwell</vt:lpstr>
      <vt:lpstr>Pfizer Tomorrow</vt:lpstr>
      <vt:lpstr>Bookman Old Style</vt:lpstr>
      <vt:lpstr>Arial</vt:lpstr>
      <vt:lpstr>Aptos</vt:lpstr>
      <vt:lpstr>Pfizer Diatype Office</vt:lpstr>
      <vt:lpstr>PRESENTATION TITLE</vt:lpstr>
      <vt:lpstr>QUOTES</vt:lpstr>
      <vt:lpstr>TEXT WITH IMAGES</vt:lpstr>
      <vt:lpstr>THANK YOU</vt:lpstr>
      <vt:lpstr>Damask</vt:lpstr>
      <vt:lpstr>AI Agents for Computational Chemistry</vt:lpstr>
      <vt:lpstr>Overview</vt:lpstr>
      <vt:lpstr>Introduction</vt:lpstr>
      <vt:lpstr>Agent Skills AND TOOLS</vt:lpstr>
      <vt:lpstr>Best Practices and Lessons Learned</vt:lpstr>
      <vt:lpstr>Better Quality CODE: Spec-Driven Development  TEST-Driven Development Multi-AGENT WORKFLOWs</vt:lpstr>
      <vt:lpstr>Workflow Maturation</vt:lpstr>
      <vt:lpstr>Example Showcase</vt:lpstr>
      <vt:lpstr>Why AI-assisted Benchmarking? </vt:lpstr>
      <vt:lpstr>MM-PBSA Hyperparameter AutoResearch Loop</vt:lpstr>
      <vt:lpstr>Présentation PowerPoint</vt:lpstr>
      <vt:lpstr>Présentation PowerPoint</vt:lpstr>
      <vt:lpstr>Single Point Energy Comparison on ACS2016 Scans </vt:lpstr>
      <vt:lpstr>XFF provides competitive fragment dihedral scan single point energies </vt:lpstr>
      <vt:lpstr>AI-assisted Conformational Sampling Method Development </vt:lpstr>
      <vt:lpstr>ETKDG Sampling with XFF and eSEN rescoring shows comparable performance to pfGOAT </vt:lpstr>
      <vt:lpstr>pfDesign – Autonomous Molecular Transformations</vt:lpstr>
      <vt:lpstr>The Future</vt:lpstr>
      <vt:lpstr>Acknowledgments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Title Here</dc:title>
  <dc:creator>Steinkamp, Theodore</dc:creator>
  <cp:lastModifiedBy>Malak Ftouhi</cp:lastModifiedBy>
  <cp:revision>8</cp:revision>
  <dcterms:modified xsi:type="dcterms:W3CDTF">2026-10-21T09:40:36Z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91b42f-c435-42ca-9531-75a3f42aae3d_Enabled">
    <vt:lpwstr>true</vt:lpwstr>
  </property>
  <property fmtid="{D5CDD505-2E9C-101B-9397-08002B2CF9AE}" pid="3" name="MSIP_Label_4791b42f-c435-42ca-9531-75a3f42aae3d_SetDate">
    <vt:lpwstr>2024-06-03T17:09:26Z</vt:lpwstr>
  </property>
  <property fmtid="{D5CDD505-2E9C-101B-9397-08002B2CF9AE}" pid="4" name="MSIP_Label_4791b42f-c435-42ca-9531-75a3f42aae3d_Method">
    <vt:lpwstr>Privileged</vt:lpwstr>
  </property>
  <property fmtid="{D5CDD505-2E9C-101B-9397-08002B2CF9AE}" pid="5" name="MSIP_Label_4791b42f-c435-42ca-9531-75a3f42aae3d_Name">
    <vt:lpwstr>4791b42f-c435-42ca-9531-75a3f42aae3d</vt:lpwstr>
  </property>
  <property fmtid="{D5CDD505-2E9C-101B-9397-08002B2CF9AE}" pid="6" name="MSIP_Label_4791b42f-c435-42ca-9531-75a3f42aae3d_SiteId">
    <vt:lpwstr>7a916015-20ae-4ad1-9170-eefd915e9272</vt:lpwstr>
  </property>
  <property fmtid="{D5CDD505-2E9C-101B-9397-08002B2CF9AE}" pid="7" name="MSIP_Label_4791b42f-c435-42ca-9531-75a3f42aae3d_ActionId">
    <vt:lpwstr>23539907-0461-4370-b419-a1fb7a549dab</vt:lpwstr>
  </property>
  <property fmtid="{D5CDD505-2E9C-101B-9397-08002B2CF9AE}" pid="8" name="MSIP_Label_4791b42f-c435-42ca-9531-75a3f42aae3d_ContentBits">
    <vt:lpwstr>0</vt:lpwstr>
  </property>
  <property fmtid="{D5CDD505-2E9C-101B-9397-08002B2CF9AE}" pid="9" name="MediaServiceImageTags">
    <vt:lpwstr/>
  </property>
  <property fmtid="{D5CDD505-2E9C-101B-9397-08002B2CF9AE}" pid="10" name="ContentTypeId">
    <vt:lpwstr>0x0101002DD6F45A3BD9994EBEDDED6123626DDB</vt:lpwstr>
  </property>
</Properties>
</file>